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08" r:id="rId2"/>
    <p:sldId id="307" r:id="rId3"/>
    <p:sldId id="310" r:id="rId4"/>
    <p:sldId id="311" r:id="rId5"/>
    <p:sldId id="309" r:id="rId6"/>
    <p:sldId id="256" r:id="rId7"/>
    <p:sldId id="301" r:id="rId8"/>
    <p:sldId id="293" r:id="rId9"/>
    <p:sldId id="294" r:id="rId10"/>
    <p:sldId id="295" r:id="rId11"/>
    <p:sldId id="296" r:id="rId12"/>
    <p:sldId id="297" r:id="rId13"/>
    <p:sldId id="302" r:id="rId14"/>
    <p:sldId id="299" r:id="rId15"/>
    <p:sldId id="300" r:id="rId16"/>
    <p:sldId id="287" r:id="rId17"/>
    <p:sldId id="306" r:id="rId18"/>
    <p:sldId id="281" r:id="rId19"/>
    <p:sldId id="272" r:id="rId20"/>
    <p:sldId id="270" r:id="rId21"/>
    <p:sldId id="273" r:id="rId22"/>
    <p:sldId id="261" r:id="rId23"/>
    <p:sldId id="288" r:id="rId24"/>
    <p:sldId id="283" r:id="rId25"/>
    <p:sldId id="286" r:id="rId26"/>
    <p:sldId id="278" r:id="rId27"/>
    <p:sldId id="282" r:id="rId28"/>
    <p:sldId id="291" r:id="rId29"/>
    <p:sldId id="285" r:id="rId30"/>
    <p:sldId id="298" r:id="rId31"/>
    <p:sldId id="303" r:id="rId32"/>
    <p:sldId id="262" r:id="rId33"/>
    <p:sldId id="266" r:id="rId34"/>
    <p:sldId id="290" r:id="rId35"/>
    <p:sldId id="30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2"/>
    <p:restoredTop sz="89110"/>
  </p:normalViewPr>
  <p:slideViewPr>
    <p:cSldViewPr snapToGrid="0">
      <p:cViewPr varScale="1">
        <p:scale>
          <a:sx n="150" d="100"/>
          <a:sy n="150" d="100"/>
        </p:scale>
        <p:origin x="7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D12A7-6EC9-A243-BDA9-C73B7D32EA6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24AAF-C45F-C544-B5BC-E0F442572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24AAF-C45F-C544-B5BC-E0F4425723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24AAF-C45F-C544-B5BC-E0F4425723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9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Plot shows top </a:t>
            </a:r>
            <a:r>
              <a:rPr lang="en-US" dirty="0" err="1"/>
              <a:t>cath</a:t>
            </a:r>
            <a:r>
              <a:rPr lang="en-US" dirty="0"/>
              <a:t> time vs bot </a:t>
            </a:r>
            <a:r>
              <a:rPr lang="en-US" dirty="0" err="1"/>
              <a:t>cath</a:t>
            </a:r>
            <a:r>
              <a:rPr lang="en-US" dirty="0"/>
              <a:t> time in event event where both cathode timestamps were valid and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ideal scenario would expect this plot to show one </a:t>
            </a:r>
            <a:r>
              <a:rPr lang="en-US" dirty="0" err="1"/>
              <a:t>diagnol</a:t>
            </a:r>
            <a:r>
              <a:rPr lang="en-US" dirty="0"/>
              <a:t> line through symmetric about y=x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corresponds to a constant plasma propagation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general trend is as expected 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comments: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Strange situations where get fringes in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faulty cells - will investigate in future what causes this - can mitigate this effect somehow?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 data points near each axis for some reason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difference in plasma propagation times for each crate can also be seen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use these timestamps to recover the vertical position of the electrons using equation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24AAF-C45F-C544-B5BC-E0F4425723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0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8F44-A6EA-1FE5-6DEE-CAE1C52E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956" y="3213787"/>
            <a:ext cx="10420684" cy="43042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B0D38-9209-23AA-42B3-9DBA03A3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909-04F8-7247-84FB-93424F43BF1B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C9942F-132F-D7A5-8FC9-345929BE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F6036D-7301-4179-973F-514E51C1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6DFC-E8D8-74E3-5C31-0FF54A66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FFADC-CFAB-0673-5CC4-21D94BA4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06D3B-CB7B-650B-B1D8-3422F2A3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AA10-6DA1-0644-ACEB-A4B4C89E5903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913751-713C-CE59-9B49-E3D2969D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DEBEDB-EF8A-AB77-4D24-6D99AFFF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0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E465A-0940-AADE-026D-37F138A4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9D312-8529-425F-7E21-5D06FD25A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336" y="817153"/>
            <a:ext cx="11579255" cy="5223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92769-6D36-1E2D-DF8D-20BDDD92EB73}"/>
              </a:ext>
            </a:extLst>
          </p:cNvPr>
          <p:cNvSpPr/>
          <p:nvPr userDrawn="1"/>
        </p:nvSpPr>
        <p:spPr>
          <a:xfrm>
            <a:off x="1" y="6567456"/>
            <a:ext cx="12192000" cy="2905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2A0A0-72AE-DFBB-6C39-7F4928BBC261}"/>
              </a:ext>
            </a:extLst>
          </p:cNvPr>
          <p:cNvSpPr/>
          <p:nvPr userDrawn="1"/>
        </p:nvSpPr>
        <p:spPr>
          <a:xfrm>
            <a:off x="0" y="616666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7BEE4-6E6A-4BC8-7572-3CF7134918CF}"/>
              </a:ext>
            </a:extLst>
          </p:cNvPr>
          <p:cNvSpPr/>
          <p:nvPr userDrawn="1"/>
        </p:nvSpPr>
        <p:spPr>
          <a:xfrm>
            <a:off x="0" y="704605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9B0C0-4100-6740-B71C-D3C77A93E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367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48065-0B4A-3D5F-1565-1DA4FD4C7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7011" y="65301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0B1B9B0-CB38-5C49-A1CD-9C77567540D0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F31228-F8B7-DECE-2DB5-741C4604A0D0}"/>
              </a:ext>
            </a:extLst>
          </p:cNvPr>
          <p:cNvSpPr/>
          <p:nvPr userDrawn="1"/>
        </p:nvSpPr>
        <p:spPr>
          <a:xfrm>
            <a:off x="0" y="6513899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0203-A607-DCF6-9209-AED8B9AB0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7039" y="65301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81272B7-0E1B-194B-BC37-88CC05C636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ln>
            <a:solidFill>
              <a:schemeClr val="accent2">
                <a:lumMod val="75000"/>
              </a:schemeClr>
            </a:solidFill>
          </a:ln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2AD7-BAB9-FEFC-CA86-F3BB2E73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89" y="2998574"/>
            <a:ext cx="6648361" cy="430426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Reconstruction Update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2EC86-72FB-C066-45F5-8887E34A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36909-04F8-7247-84FB-93424F43BF1B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DA927-21BE-110C-AF18-2A4E1D18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1DBD4-1A7A-CC4E-AC16-913CC111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2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F17BA-4712-B351-B238-54411458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C672-2818-7D40-8B0B-4E53F233EA58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FDC65-D501-E539-330C-2FC1E4FD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AFEBD-2A3B-A236-510A-8E7B08BF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45641EF3-5FA1-5EE5-F392-5FAADEE22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8021" y="1037639"/>
                <a:ext cx="5055585" cy="4224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GB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𝑝𝑝𝑡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𝑝𝑝𝑡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𝑝𝑝𝑡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45641EF3-5FA1-5EE5-F392-5FAADEE2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21" y="1037639"/>
                <a:ext cx="5055585" cy="4224353"/>
              </a:xfrm>
              <a:prstGeom prst="rect">
                <a:avLst/>
              </a:prstGeom>
              <a:blipFill>
                <a:blip r:embed="rId2"/>
                <a:stretch>
                  <a:fillRect l="-1754" t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>
            <a:extLst>
              <a:ext uri="{FF2B5EF4-FFF2-40B4-BE49-F238E27FC236}">
                <a16:creationId xmlns:a16="http://schemas.microsoft.com/office/drawing/2014/main" id="{20736C13-B0C5-4861-5452-5D2AC69EB7DE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Height of Hit</a:t>
            </a:r>
          </a:p>
        </p:txBody>
      </p:sp>
      <p:pic>
        <p:nvPicPr>
          <p:cNvPr id="9" name="Content Placeholder 9" descr="Content Placeholder 9">
            <a:extLst>
              <a:ext uri="{FF2B5EF4-FFF2-40B4-BE49-F238E27FC236}">
                <a16:creationId xmlns:a16="http://schemas.microsoft.com/office/drawing/2014/main" id="{BB83B70F-8B70-4EE4-5B04-92FEB625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>
            <a:off x="-814955" y="3124280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ar">
            <a:extLst>
              <a:ext uri="{FF2B5EF4-FFF2-40B4-BE49-F238E27FC236}">
                <a16:creationId xmlns:a16="http://schemas.microsoft.com/office/drawing/2014/main" id="{E2F93E96-805E-C11E-D37D-A1A66D1D9DBC}"/>
              </a:ext>
            </a:extLst>
          </p:cNvPr>
          <p:cNvSpPr/>
          <p:nvPr/>
        </p:nvSpPr>
        <p:spPr>
          <a:xfrm rot="18900000">
            <a:off x="1383770" y="4360625"/>
            <a:ext cx="513503" cy="42908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Arrow">
            <a:extLst>
              <a:ext uri="{FF2B5EF4-FFF2-40B4-BE49-F238E27FC236}">
                <a16:creationId xmlns:a16="http://schemas.microsoft.com/office/drawing/2014/main" id="{A3AC40F2-AB2C-8FFF-76EA-381A268A5476}"/>
              </a:ext>
            </a:extLst>
          </p:cNvPr>
          <p:cNvSpPr/>
          <p:nvPr/>
        </p:nvSpPr>
        <p:spPr>
          <a:xfrm rot="16200000">
            <a:off x="220456" y="2728759"/>
            <a:ext cx="2851917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Arrow">
            <a:extLst>
              <a:ext uri="{FF2B5EF4-FFF2-40B4-BE49-F238E27FC236}">
                <a16:creationId xmlns:a16="http://schemas.microsoft.com/office/drawing/2014/main" id="{1E42B6FD-A0A6-2DBD-0A7D-1A6E322818F4}"/>
              </a:ext>
            </a:extLst>
          </p:cNvPr>
          <p:cNvSpPr/>
          <p:nvPr/>
        </p:nvSpPr>
        <p:spPr>
          <a:xfrm rot="5400000">
            <a:off x="1192488" y="5181190"/>
            <a:ext cx="923096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C4097-817F-ABF8-BB24-93FF401DD87C}"/>
              </a:ext>
            </a:extLst>
          </p:cNvPr>
          <p:cNvSpPr txBox="1"/>
          <p:nvPr/>
        </p:nvSpPr>
        <p:spPr>
          <a:xfrm>
            <a:off x="1190601" y="784828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1093B-3C1E-FA04-0A19-4D613F348862}"/>
              </a:ext>
            </a:extLst>
          </p:cNvPr>
          <p:cNvSpPr txBox="1"/>
          <p:nvPr/>
        </p:nvSpPr>
        <p:spPr>
          <a:xfrm>
            <a:off x="1126418" y="6135093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4B07C1-930C-EA4A-B04C-4DE6D0908D23}"/>
              </a:ext>
            </a:extLst>
          </p:cNvPr>
          <p:cNvCxnSpPr>
            <a:cxnSpLocks/>
          </p:cNvCxnSpPr>
          <p:nvPr/>
        </p:nvCxnSpPr>
        <p:spPr>
          <a:xfrm>
            <a:off x="981354" y="1166922"/>
            <a:ext cx="0" cy="501832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B943DF-303A-B551-8258-9FA24F5FA8F4}"/>
                  </a:ext>
                </a:extLst>
              </p:cNvPr>
              <p:cNvSpPr txBox="1"/>
              <p:nvPr/>
            </p:nvSpPr>
            <p:spPr>
              <a:xfrm>
                <a:off x="2199427" y="3853336"/>
                <a:ext cx="365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B943DF-303A-B551-8258-9FA24F5FA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27" y="3853336"/>
                <a:ext cx="365221" cy="523220"/>
              </a:xfrm>
              <a:prstGeom prst="rect">
                <a:avLst/>
              </a:prstGeom>
              <a:blipFill>
                <a:blip r:embed="rId4"/>
                <a:stretch>
                  <a:fillRect l="-13333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9CE903-4A5C-25BE-34D4-0A37566DFA58}"/>
              </a:ext>
            </a:extLst>
          </p:cNvPr>
          <p:cNvCxnSpPr>
            <a:cxnSpLocks/>
          </p:cNvCxnSpPr>
          <p:nvPr/>
        </p:nvCxnSpPr>
        <p:spPr>
          <a:xfrm>
            <a:off x="2217934" y="3761416"/>
            <a:ext cx="0" cy="85723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CE1A5-7B6A-15DB-7763-522E7E25941C}"/>
                  </a:ext>
                </a:extLst>
              </p:cNvPr>
              <p:cNvSpPr txBox="1"/>
              <p:nvPr/>
            </p:nvSpPr>
            <p:spPr>
              <a:xfrm>
                <a:off x="599522" y="3473369"/>
                <a:ext cx="365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CE1A5-7B6A-15DB-7763-522E7E25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22" y="3473369"/>
                <a:ext cx="365221" cy="523220"/>
              </a:xfrm>
              <a:prstGeom prst="rect">
                <a:avLst/>
              </a:prstGeom>
              <a:blipFill>
                <a:blip r:embed="rId5"/>
                <a:stretch>
                  <a:fillRect l="-10345" r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7A6F4-E0BB-30AF-7683-09D8D2E78E47}"/>
                  </a:ext>
                </a:extLst>
              </p:cNvPr>
              <p:cNvSpPr txBox="1"/>
              <p:nvPr/>
            </p:nvSpPr>
            <p:spPr>
              <a:xfrm>
                <a:off x="8345127" y="1483233"/>
                <a:ext cx="3367184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    - </a:t>
                </a:r>
                <a:r>
                  <a:rPr lang="en-US" sz="1600" dirty="0"/>
                  <a:t>calorimeter triggered 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      - </a:t>
                </a:r>
                <a:r>
                  <a:rPr lang="en-US" sz="1600" dirty="0"/>
                  <a:t>change in cathode potential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- </a:t>
                </a:r>
                <a:r>
                  <a:rPr lang="en-US" sz="1600" dirty="0"/>
                  <a:t>change in anode potential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      - </a:t>
                </a:r>
                <a:r>
                  <a:rPr lang="en-US" sz="1600" dirty="0"/>
                  <a:t>change cathode potential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- </a:t>
                </a:r>
                <a:r>
                  <a:rPr lang="en-US" sz="1600" dirty="0"/>
                  <a:t>change in anode potential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7A6F4-E0BB-30AF-7683-09D8D2E78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127" y="1483233"/>
                <a:ext cx="3367184" cy="3877985"/>
              </a:xfrm>
              <a:prstGeom prst="rect">
                <a:avLst/>
              </a:prstGeom>
              <a:blipFill>
                <a:blip r:embed="rId6"/>
                <a:stretch>
                  <a:fillRect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DC0CD32-A328-1323-B2F5-82D7E002D9E6}"/>
              </a:ext>
            </a:extLst>
          </p:cNvPr>
          <p:cNvSpPr/>
          <p:nvPr/>
        </p:nvSpPr>
        <p:spPr>
          <a:xfrm>
            <a:off x="8345126" y="1483233"/>
            <a:ext cx="3188158" cy="37536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1F5BBB-2806-5417-BD6B-A6E6B0F7E5F7}"/>
              </a:ext>
            </a:extLst>
          </p:cNvPr>
          <p:cNvSpPr/>
          <p:nvPr/>
        </p:nvSpPr>
        <p:spPr>
          <a:xfrm>
            <a:off x="8354568" y="2507027"/>
            <a:ext cx="3188158" cy="915199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C0796-3F37-A4A1-8A92-7C42B6B0EA29}"/>
              </a:ext>
            </a:extLst>
          </p:cNvPr>
          <p:cNvSpPr/>
          <p:nvPr/>
        </p:nvSpPr>
        <p:spPr>
          <a:xfrm>
            <a:off x="8342404" y="4114946"/>
            <a:ext cx="3188158" cy="94989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52D7-0D19-A85C-DBAA-1FD4907D0EF8}"/>
                  </a:ext>
                </a:extLst>
              </p:cNvPr>
              <p:cNvSpPr txBox="1"/>
              <p:nvPr/>
            </p:nvSpPr>
            <p:spPr>
              <a:xfrm>
                <a:off x="2868021" y="5409915"/>
                <a:ext cx="68930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Multiple ways to calculate height using timestamps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552D7-0D19-A85C-DBAA-1FD4907D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21" y="5409915"/>
                <a:ext cx="6893041" cy="830997"/>
              </a:xfrm>
              <a:prstGeom prst="rect">
                <a:avLst/>
              </a:prstGeom>
              <a:blipFill>
                <a:blip r:embed="rId7"/>
                <a:stretch>
                  <a:fillRect l="-1103" t="-5970" r="-368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008542-D3B9-4381-1EF7-53D2B572EA92}"/>
              </a:ext>
            </a:extLst>
          </p:cNvPr>
          <p:cNvCxnSpPr>
            <a:cxnSpLocks/>
          </p:cNvCxnSpPr>
          <p:nvPr/>
        </p:nvCxnSpPr>
        <p:spPr>
          <a:xfrm>
            <a:off x="1236906" y="3761416"/>
            <a:ext cx="8158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E28A-0946-B8B8-4B2E-0C5BDCC5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D918B-1A03-6646-BFB0-CC815F860926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B50AD-920F-4F25-24D3-4A8DAF2D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C8758-328B-C575-92BB-07E0514A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667DD00F-3975-BACD-BAA6-23C5F537EFF6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Faulty Timestamps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50108-A48F-551F-79BD-8E68F63D5B6E}"/>
              </a:ext>
            </a:extLst>
          </p:cNvPr>
          <p:cNvSpPr txBox="1"/>
          <p:nvPr/>
        </p:nvSpPr>
        <p:spPr>
          <a:xfrm>
            <a:off x="217011" y="832381"/>
            <a:ext cx="579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scenarios in which timestamps are not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examples shown below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65E63-068E-506E-EBE4-D9C2F742A8EA}"/>
              </a:ext>
            </a:extLst>
          </p:cNvPr>
          <p:cNvSpPr txBox="1"/>
          <p:nvPr/>
        </p:nvSpPr>
        <p:spPr>
          <a:xfrm>
            <a:off x="1906044" y="1938397"/>
            <a:ext cx="121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Event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F23BD-90A3-9CA0-E4D3-6D15BE20BA70}"/>
              </a:ext>
            </a:extLst>
          </p:cNvPr>
          <p:cNvSpPr txBox="1"/>
          <p:nvPr/>
        </p:nvSpPr>
        <p:spPr>
          <a:xfrm>
            <a:off x="6695009" y="1954055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Faulty Event</a:t>
            </a:r>
          </a:p>
        </p:txBody>
      </p:sp>
      <p:pic>
        <p:nvPicPr>
          <p:cNvPr id="20" name="Content Placeholder 69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584BECB9-D3B6-6BC6-E5F9-75D66A3F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764" y="2323387"/>
            <a:ext cx="4699000" cy="3657601"/>
          </a:xfrm>
        </p:spPr>
      </p:pic>
      <p:pic>
        <p:nvPicPr>
          <p:cNvPr id="21" name="Picture 20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5471A306-F7F1-A998-CD92-1EF85841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86" y="2323387"/>
            <a:ext cx="4699000" cy="3683000"/>
          </a:xfrm>
          <a:prstGeom prst="rect">
            <a:avLst/>
          </a:prstGeom>
        </p:spPr>
      </p:pic>
      <p:pic>
        <p:nvPicPr>
          <p:cNvPr id="22" name="Picture 21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356DCD-0625-09FE-6ED5-94F0DC690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7729"/>
            <a:ext cx="4699000" cy="3717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E6169C-F008-6DD7-73FA-FE655893EAB7}"/>
                  </a:ext>
                </a:extLst>
              </p:cNvPr>
              <p:cNvSpPr txBox="1"/>
              <p:nvPr/>
            </p:nvSpPr>
            <p:spPr>
              <a:xfrm>
                <a:off x="9849773" y="2887362"/>
                <a:ext cx="23099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Hit in cathode ring –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registered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E6169C-F008-6DD7-73FA-FE655893E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773" y="2887362"/>
                <a:ext cx="2309971" cy="646331"/>
              </a:xfrm>
              <a:prstGeom prst="rect">
                <a:avLst/>
              </a:prstGeom>
              <a:blipFill>
                <a:blip r:embed="rId5"/>
                <a:stretch>
                  <a:fillRect l="-21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BA3434F-ADB6-B9CC-4941-6E452999A706}"/>
              </a:ext>
            </a:extLst>
          </p:cNvPr>
          <p:cNvSpPr txBox="1"/>
          <p:nvPr/>
        </p:nvSpPr>
        <p:spPr>
          <a:xfrm>
            <a:off x="9849772" y="2887362"/>
            <a:ext cx="230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Peaks from previous hit 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6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48A49-546A-1E53-ABC6-F06602BA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D6EB-AC03-774E-BCC8-5329AEF4FA82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9BC4A-071A-8E3C-22D9-07399A64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F8816-3CDF-A945-51E9-ED6ABDFB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584560C-CB4B-D0CF-C4D5-8991B14BFB43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Faulty Scenarios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DAD00-676F-3945-5CDC-1B1B3AAB6324}"/>
              </a:ext>
            </a:extLst>
          </p:cNvPr>
          <p:cNvSpPr txBox="1"/>
          <p:nvPr/>
        </p:nvSpPr>
        <p:spPr>
          <a:xfrm>
            <a:off x="748084" y="5912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EACD-AEE5-62FD-19CD-6DDE5E650386}"/>
              </a:ext>
            </a:extLst>
          </p:cNvPr>
          <p:cNvSpPr txBox="1"/>
          <p:nvPr/>
        </p:nvSpPr>
        <p:spPr>
          <a:xfrm>
            <a:off x="1220295" y="5923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90720-C2AB-E6C9-2FE4-759FC217CC3C}"/>
              </a:ext>
            </a:extLst>
          </p:cNvPr>
          <p:cNvSpPr txBox="1"/>
          <p:nvPr/>
        </p:nvSpPr>
        <p:spPr>
          <a:xfrm>
            <a:off x="1654888" y="5923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292E8-90CE-B68C-EF90-2F4C41111FC2}"/>
              </a:ext>
            </a:extLst>
          </p:cNvPr>
          <p:cNvSpPr txBox="1"/>
          <p:nvPr/>
        </p:nvSpPr>
        <p:spPr>
          <a:xfrm>
            <a:off x="2125979" y="5923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7C45B-9D6B-C5A3-DC1D-10489F410D50}"/>
              </a:ext>
            </a:extLst>
          </p:cNvPr>
          <p:cNvSpPr txBox="1"/>
          <p:nvPr/>
        </p:nvSpPr>
        <p:spPr>
          <a:xfrm>
            <a:off x="2578206" y="5923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E13AE-8CAE-7400-0E8E-E6C4711E7AE1}"/>
              </a:ext>
            </a:extLst>
          </p:cNvPr>
          <p:cNvSpPr txBox="1"/>
          <p:nvPr/>
        </p:nvSpPr>
        <p:spPr>
          <a:xfrm>
            <a:off x="3030455" y="5923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03AA22-7755-0CEF-90D3-2D0A0AD52AA6}"/>
              </a:ext>
            </a:extLst>
          </p:cNvPr>
          <p:cNvSpPr txBox="1"/>
          <p:nvPr/>
        </p:nvSpPr>
        <p:spPr>
          <a:xfrm>
            <a:off x="3476292" y="5950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8BA51-6279-56E0-4CFB-BA130146EEEB}"/>
              </a:ext>
            </a:extLst>
          </p:cNvPr>
          <p:cNvSpPr txBox="1"/>
          <p:nvPr/>
        </p:nvSpPr>
        <p:spPr>
          <a:xfrm>
            <a:off x="3913945" y="5949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7CD78-5F2C-6396-4761-81AC4FA59012}"/>
              </a:ext>
            </a:extLst>
          </p:cNvPr>
          <p:cNvSpPr txBox="1"/>
          <p:nvPr/>
        </p:nvSpPr>
        <p:spPr>
          <a:xfrm>
            <a:off x="4384370" y="5949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D9EE7-EF73-FF2F-E548-B58797DD75EB}"/>
              </a:ext>
            </a:extLst>
          </p:cNvPr>
          <p:cNvSpPr txBox="1"/>
          <p:nvPr/>
        </p:nvSpPr>
        <p:spPr>
          <a:xfrm>
            <a:off x="4842645" y="59518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C9484-1A04-BC56-9BDB-4EBA5087FDA6}"/>
              </a:ext>
            </a:extLst>
          </p:cNvPr>
          <p:cNvSpPr txBox="1"/>
          <p:nvPr/>
        </p:nvSpPr>
        <p:spPr>
          <a:xfrm>
            <a:off x="5231036" y="59606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E664E-8CCB-488C-1B99-FE5A4C733546}"/>
              </a:ext>
            </a:extLst>
          </p:cNvPr>
          <p:cNvSpPr txBox="1"/>
          <p:nvPr/>
        </p:nvSpPr>
        <p:spPr>
          <a:xfrm>
            <a:off x="5730811" y="59606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7E270F-F8FE-80E8-09F1-CEF617B9EBEF}"/>
              </a:ext>
            </a:extLst>
          </p:cNvPr>
          <p:cNvSpPr txBox="1"/>
          <p:nvPr/>
        </p:nvSpPr>
        <p:spPr>
          <a:xfrm>
            <a:off x="2579536" y="6148797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 Label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A2C7B1-1529-7A5F-A5C5-B8F72BD10D41}"/>
              </a:ext>
            </a:extLst>
          </p:cNvPr>
          <p:cNvSpPr txBox="1"/>
          <p:nvPr/>
        </p:nvSpPr>
        <p:spPr>
          <a:xfrm rot="16200000">
            <a:off x="-1259720" y="3410113"/>
            <a:ext cx="278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Count (fraction total hit)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E09457-6551-3E5D-1DB2-E50760A659D6}"/>
              </a:ext>
            </a:extLst>
          </p:cNvPr>
          <p:cNvSpPr/>
          <p:nvPr/>
        </p:nvSpPr>
        <p:spPr>
          <a:xfrm>
            <a:off x="6408843" y="832766"/>
            <a:ext cx="2402902" cy="43042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832D85-05EB-2129-6387-3A0E9433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81" y="4225628"/>
            <a:ext cx="4799943" cy="2233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FFD66-71F9-ACBF-CFFC-06CCBE93679B}"/>
              </a:ext>
            </a:extLst>
          </p:cNvPr>
          <p:cNvSpPr txBox="1"/>
          <p:nvPr/>
        </p:nvSpPr>
        <p:spPr>
          <a:xfrm>
            <a:off x="6408842" y="863313"/>
            <a:ext cx="24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– All timestamps valid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553EC-F5F5-16AF-3A11-DB1701D217BF}"/>
              </a:ext>
            </a:extLst>
          </p:cNvPr>
          <p:cNvSpPr/>
          <p:nvPr/>
        </p:nvSpPr>
        <p:spPr>
          <a:xfrm>
            <a:off x="6408843" y="1424884"/>
            <a:ext cx="2402902" cy="43042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BC5C70-05F3-9FA5-D6BA-1A0EC9E9DFC9}"/>
                  </a:ext>
                </a:extLst>
              </p:cNvPr>
              <p:cNvSpPr txBox="1"/>
              <p:nvPr/>
            </p:nvSpPr>
            <p:spPr>
              <a:xfrm>
                <a:off x="6408842" y="1449860"/>
                <a:ext cx="13810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BC5C70-05F3-9FA5-D6BA-1A0EC9E9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42" y="1449860"/>
                <a:ext cx="1381019" cy="646331"/>
              </a:xfrm>
              <a:prstGeom prst="rect">
                <a:avLst/>
              </a:prstGeom>
              <a:blipFill>
                <a:blip r:embed="rId3"/>
                <a:stretch>
                  <a:fillRect l="-3636" t="-5769"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0533F07-A3E2-7A35-E836-A3881D103C91}"/>
              </a:ext>
            </a:extLst>
          </p:cNvPr>
          <p:cNvSpPr/>
          <p:nvPr/>
        </p:nvSpPr>
        <p:spPr>
          <a:xfrm>
            <a:off x="6408842" y="2005936"/>
            <a:ext cx="2402902" cy="43042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66EF3D-74D5-9FC7-66DB-04C0140F0F37}"/>
                  </a:ext>
                </a:extLst>
              </p:cNvPr>
              <p:cNvSpPr txBox="1"/>
              <p:nvPr/>
            </p:nvSpPr>
            <p:spPr>
              <a:xfrm>
                <a:off x="6408841" y="2030912"/>
                <a:ext cx="13810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66EF3D-74D5-9FC7-66DB-04C0140F0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41" y="2030912"/>
                <a:ext cx="1381019" cy="646331"/>
              </a:xfrm>
              <a:prstGeom prst="rect">
                <a:avLst/>
              </a:prstGeom>
              <a:blipFill>
                <a:blip r:embed="rId4"/>
                <a:stretch>
                  <a:fillRect l="-3636" t="-3846"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96A3E1F-AA2A-3E88-6462-7690831199F9}"/>
              </a:ext>
            </a:extLst>
          </p:cNvPr>
          <p:cNvSpPr/>
          <p:nvPr/>
        </p:nvSpPr>
        <p:spPr>
          <a:xfrm>
            <a:off x="6413665" y="3164353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64FE33-C8C3-E092-DA1E-6EF1353D175D}"/>
                  </a:ext>
                </a:extLst>
              </p:cNvPr>
              <p:cNvSpPr txBox="1"/>
              <p:nvPr/>
            </p:nvSpPr>
            <p:spPr>
              <a:xfrm>
                <a:off x="6413664" y="3189329"/>
                <a:ext cx="13810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800" dirty="0"/>
                  <a:t> 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64FE33-C8C3-E092-DA1E-6EF1353D1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664" y="3189329"/>
                <a:ext cx="1381019" cy="646331"/>
              </a:xfrm>
              <a:prstGeom prst="rect">
                <a:avLst/>
              </a:prstGeom>
              <a:blipFill>
                <a:blip r:embed="rId5"/>
                <a:stretch>
                  <a:fillRect l="-2727" t="-3922"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A6BCFC2-2C96-915B-8C5D-E8303AA70438}"/>
              </a:ext>
            </a:extLst>
          </p:cNvPr>
          <p:cNvSpPr/>
          <p:nvPr/>
        </p:nvSpPr>
        <p:spPr>
          <a:xfrm>
            <a:off x="6408842" y="3751866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B0AC0F-42F7-63CE-81AA-BEAA8DBEC124}"/>
                  </a:ext>
                </a:extLst>
              </p:cNvPr>
              <p:cNvSpPr txBox="1"/>
              <p:nvPr/>
            </p:nvSpPr>
            <p:spPr>
              <a:xfrm>
                <a:off x="6408841" y="3776842"/>
                <a:ext cx="19003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B0AC0F-42F7-63CE-81AA-BEAA8DBE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41" y="3776842"/>
                <a:ext cx="1900328" cy="646331"/>
              </a:xfrm>
              <a:prstGeom prst="rect">
                <a:avLst/>
              </a:prstGeom>
              <a:blipFill>
                <a:blip r:embed="rId6"/>
                <a:stretch>
                  <a:fillRect l="-2649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0620F2-50AC-A769-DF31-0A8DDA1EF123}"/>
                  </a:ext>
                </a:extLst>
              </p:cNvPr>
              <p:cNvSpPr txBox="1"/>
              <p:nvPr/>
            </p:nvSpPr>
            <p:spPr>
              <a:xfrm>
                <a:off x="9185415" y="863313"/>
                <a:ext cx="17945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 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800" dirty="0"/>
                  <a:t>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0620F2-50AC-A769-DF31-0A8DDA1EF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15" y="863313"/>
                <a:ext cx="1794530" cy="646331"/>
              </a:xfrm>
              <a:prstGeom prst="rect">
                <a:avLst/>
              </a:prstGeom>
              <a:blipFill>
                <a:blip r:embed="rId7"/>
                <a:stretch>
                  <a:fillRect l="-2817" t="-5769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47E033-2E9F-959B-A78E-523BDCC7BDE8}"/>
                  </a:ext>
                </a:extLst>
              </p:cNvPr>
              <p:cNvSpPr txBox="1"/>
              <p:nvPr/>
            </p:nvSpPr>
            <p:spPr>
              <a:xfrm>
                <a:off x="9185414" y="1444365"/>
                <a:ext cx="19003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47E033-2E9F-959B-A78E-523BDCC7B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14" y="1444365"/>
                <a:ext cx="1900328" cy="646331"/>
              </a:xfrm>
              <a:prstGeom prst="rect">
                <a:avLst/>
              </a:prstGeom>
              <a:blipFill>
                <a:blip r:embed="rId8"/>
                <a:stretch>
                  <a:fillRect l="-2649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F465ED-32A0-C966-C7E6-1168B7139E51}"/>
                  </a:ext>
                </a:extLst>
              </p:cNvPr>
              <p:cNvSpPr txBox="1"/>
              <p:nvPr/>
            </p:nvSpPr>
            <p:spPr>
              <a:xfrm>
                <a:off x="9185414" y="2022700"/>
                <a:ext cx="23585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F465ED-32A0-C966-C7E6-1168B7139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14" y="2022700"/>
                <a:ext cx="2358531" cy="646331"/>
              </a:xfrm>
              <a:prstGeom prst="rect">
                <a:avLst/>
              </a:prstGeom>
              <a:blipFill>
                <a:blip r:embed="rId9"/>
                <a:stretch>
                  <a:fillRect l="-2139"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DA961D-8B17-A0D5-0B0B-36B7BE3EA3AF}"/>
                  </a:ext>
                </a:extLst>
              </p:cNvPr>
              <p:cNvSpPr txBox="1"/>
              <p:nvPr/>
            </p:nvSpPr>
            <p:spPr>
              <a:xfrm>
                <a:off x="9185414" y="2605075"/>
                <a:ext cx="23569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 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DA961D-8B17-A0D5-0B0B-36B7BE3E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14" y="2605075"/>
                <a:ext cx="2356927" cy="646331"/>
              </a:xfrm>
              <a:prstGeom prst="rect">
                <a:avLst/>
              </a:prstGeom>
              <a:blipFill>
                <a:blip r:embed="rId10"/>
                <a:stretch>
                  <a:fillRect l="-2151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0794A5-3650-8F43-5EAD-0C1AFE8FE0D4}"/>
                  </a:ext>
                </a:extLst>
              </p:cNvPr>
              <p:cNvSpPr txBox="1"/>
              <p:nvPr/>
            </p:nvSpPr>
            <p:spPr>
              <a:xfrm>
                <a:off x="9185414" y="3190295"/>
                <a:ext cx="252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invalid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0794A5-3650-8F43-5EAD-0C1AFE8FE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14" y="3190295"/>
                <a:ext cx="2526846" cy="369332"/>
              </a:xfrm>
              <a:prstGeom prst="rect">
                <a:avLst/>
              </a:prstGeom>
              <a:blipFill>
                <a:blip r:embed="rId11"/>
                <a:stretch>
                  <a:fillRect l="-20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1C0EAB4D-EEF9-6DDA-32CF-723100313CE1}"/>
              </a:ext>
            </a:extLst>
          </p:cNvPr>
          <p:cNvSpPr/>
          <p:nvPr/>
        </p:nvSpPr>
        <p:spPr>
          <a:xfrm>
            <a:off x="9185415" y="832766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EDB718-1623-30DF-0D9F-4CAB91E139CF}"/>
              </a:ext>
            </a:extLst>
          </p:cNvPr>
          <p:cNvSpPr/>
          <p:nvPr/>
        </p:nvSpPr>
        <p:spPr>
          <a:xfrm>
            <a:off x="9185414" y="1421685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793443-726A-6630-58D4-276D83F1D199}"/>
              </a:ext>
            </a:extLst>
          </p:cNvPr>
          <p:cNvSpPr/>
          <p:nvPr/>
        </p:nvSpPr>
        <p:spPr>
          <a:xfrm>
            <a:off x="9185414" y="2011438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618C92-B8E8-F8A7-2706-1990272C81A2}"/>
              </a:ext>
            </a:extLst>
          </p:cNvPr>
          <p:cNvSpPr/>
          <p:nvPr/>
        </p:nvSpPr>
        <p:spPr>
          <a:xfrm>
            <a:off x="9185414" y="2611956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3BDE56-9A31-DBEA-0B24-D29D412E272F}"/>
              </a:ext>
            </a:extLst>
          </p:cNvPr>
          <p:cNvSpPr/>
          <p:nvPr/>
        </p:nvSpPr>
        <p:spPr>
          <a:xfrm>
            <a:off x="9185414" y="3166646"/>
            <a:ext cx="2402902" cy="430426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E9B761-4512-7DE1-ECA9-4E1783B7DEE3}"/>
              </a:ext>
            </a:extLst>
          </p:cNvPr>
          <p:cNvSpPr/>
          <p:nvPr/>
        </p:nvSpPr>
        <p:spPr>
          <a:xfrm>
            <a:off x="9185414" y="3755121"/>
            <a:ext cx="2402902" cy="430426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4E4ADE-7E57-953A-7BAB-C91971DCE8EE}"/>
              </a:ext>
            </a:extLst>
          </p:cNvPr>
          <p:cNvSpPr txBox="1"/>
          <p:nvPr/>
        </p:nvSpPr>
        <p:spPr>
          <a:xfrm>
            <a:off x="9185414" y="376853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– all other scenarios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6AFEF8-F7DC-9AD2-91A8-D0EC631D9F2C}"/>
              </a:ext>
            </a:extLst>
          </p:cNvPr>
          <p:cNvSpPr txBox="1"/>
          <p:nvPr/>
        </p:nvSpPr>
        <p:spPr>
          <a:xfrm>
            <a:off x="1583668" y="740424"/>
            <a:ext cx="366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most common faulty TS scenarios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5AB7A-DF88-AFAE-F483-D19E47AC46B5}"/>
              </a:ext>
            </a:extLst>
          </p:cNvPr>
          <p:cNvSpPr/>
          <p:nvPr/>
        </p:nvSpPr>
        <p:spPr>
          <a:xfrm>
            <a:off x="6408842" y="2567121"/>
            <a:ext cx="2402902" cy="43042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BD25A4-4EDA-1409-CFF1-772A89A83206}"/>
                  </a:ext>
                </a:extLst>
              </p:cNvPr>
              <p:cNvSpPr txBox="1"/>
              <p:nvPr/>
            </p:nvSpPr>
            <p:spPr>
              <a:xfrm>
                <a:off x="6408841" y="2592097"/>
                <a:ext cx="1839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&amp;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invalid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BD25A4-4EDA-1409-CFF1-772A89A83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41" y="2592097"/>
                <a:ext cx="1839221" cy="646331"/>
              </a:xfrm>
              <a:prstGeom prst="rect">
                <a:avLst/>
              </a:prstGeom>
              <a:blipFill>
                <a:blip r:embed="rId12"/>
                <a:stretch>
                  <a:fillRect l="-2740" t="-3922" r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5639A4DE-248E-4D0F-7727-F0406B7B513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52" t="4120" r="2229" b="4454"/>
          <a:stretch/>
        </p:blipFill>
        <p:spPr>
          <a:xfrm>
            <a:off x="669745" y="1032967"/>
            <a:ext cx="5508060" cy="49577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61750B3-A8E5-C0D2-A4BD-E5E64BD6AF7A}"/>
              </a:ext>
            </a:extLst>
          </p:cNvPr>
          <p:cNvSpPr txBox="1"/>
          <p:nvPr/>
        </p:nvSpPr>
        <p:spPr>
          <a:xfrm>
            <a:off x="264970" y="204156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10F035-F3E1-E65A-ABBF-D204F1CECE25}"/>
              </a:ext>
            </a:extLst>
          </p:cNvPr>
          <p:cNvSpPr txBox="1"/>
          <p:nvPr/>
        </p:nvSpPr>
        <p:spPr>
          <a:xfrm>
            <a:off x="257925" y="50776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2A2B57-4F26-89D2-FB75-DDD2973B252A}"/>
              </a:ext>
            </a:extLst>
          </p:cNvPr>
          <p:cNvSpPr txBox="1"/>
          <p:nvPr/>
        </p:nvSpPr>
        <p:spPr>
          <a:xfrm>
            <a:off x="256350" y="43524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0BFA28-89F0-D9CB-0F0D-45F6B65504FF}"/>
              </a:ext>
            </a:extLst>
          </p:cNvPr>
          <p:cNvSpPr txBox="1"/>
          <p:nvPr/>
        </p:nvSpPr>
        <p:spPr>
          <a:xfrm>
            <a:off x="243109" y="36017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63BFB4-B295-61B2-0CD0-82FFE0A7F338}"/>
              </a:ext>
            </a:extLst>
          </p:cNvPr>
          <p:cNvSpPr txBox="1"/>
          <p:nvPr/>
        </p:nvSpPr>
        <p:spPr>
          <a:xfrm>
            <a:off x="241534" y="28527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BD20C9D-DBDA-F8F3-0A91-30AB35EBF76E}"/>
              </a:ext>
            </a:extLst>
          </p:cNvPr>
          <p:cNvCxnSpPr/>
          <p:nvPr/>
        </p:nvCxnSpPr>
        <p:spPr>
          <a:xfrm>
            <a:off x="1156636" y="5577840"/>
            <a:ext cx="0" cy="353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AED948-4520-4745-E356-9CAA2733AC5E}"/>
              </a:ext>
            </a:extLst>
          </p:cNvPr>
          <p:cNvCxnSpPr/>
          <p:nvPr/>
        </p:nvCxnSpPr>
        <p:spPr>
          <a:xfrm>
            <a:off x="1609207" y="5588550"/>
            <a:ext cx="0" cy="353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2F83CB-9619-A75C-5707-1FB9EAA53C46}"/>
              </a:ext>
            </a:extLst>
          </p:cNvPr>
          <p:cNvCxnSpPr>
            <a:cxnSpLocks/>
          </p:cNvCxnSpPr>
          <p:nvPr/>
        </p:nvCxnSpPr>
        <p:spPr>
          <a:xfrm>
            <a:off x="2063416" y="5684520"/>
            <a:ext cx="0" cy="276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DA6118-7CAC-3CF9-E1BA-0B783DD39D66}"/>
              </a:ext>
            </a:extLst>
          </p:cNvPr>
          <p:cNvCxnSpPr>
            <a:cxnSpLocks/>
          </p:cNvCxnSpPr>
          <p:nvPr/>
        </p:nvCxnSpPr>
        <p:spPr>
          <a:xfrm>
            <a:off x="2966227" y="5224218"/>
            <a:ext cx="0" cy="725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69A234-8453-11F1-1D2B-B2DAE8CC6B7A}"/>
              </a:ext>
            </a:extLst>
          </p:cNvPr>
          <p:cNvCxnSpPr>
            <a:cxnSpLocks/>
          </p:cNvCxnSpPr>
          <p:nvPr/>
        </p:nvCxnSpPr>
        <p:spPr>
          <a:xfrm>
            <a:off x="2514288" y="5631788"/>
            <a:ext cx="3045" cy="2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6BACAC-95EF-3845-087C-062FEE511F30}"/>
              </a:ext>
            </a:extLst>
          </p:cNvPr>
          <p:cNvCxnSpPr>
            <a:cxnSpLocks/>
          </p:cNvCxnSpPr>
          <p:nvPr/>
        </p:nvCxnSpPr>
        <p:spPr>
          <a:xfrm>
            <a:off x="3423775" y="5224218"/>
            <a:ext cx="0" cy="72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18502F-4885-BA03-4B4B-54650AC2E830}"/>
              </a:ext>
            </a:extLst>
          </p:cNvPr>
          <p:cNvCxnSpPr>
            <a:cxnSpLocks/>
          </p:cNvCxnSpPr>
          <p:nvPr/>
        </p:nvCxnSpPr>
        <p:spPr>
          <a:xfrm>
            <a:off x="3873355" y="5213628"/>
            <a:ext cx="0" cy="72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5A0CA05-AD8C-8619-7002-A7BCED4AAABF}"/>
              </a:ext>
            </a:extLst>
          </p:cNvPr>
          <p:cNvCxnSpPr>
            <a:cxnSpLocks/>
          </p:cNvCxnSpPr>
          <p:nvPr/>
        </p:nvCxnSpPr>
        <p:spPr>
          <a:xfrm>
            <a:off x="4325805" y="5446984"/>
            <a:ext cx="0" cy="50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46B8D46-7BF4-A41C-DFAF-DB037C66A7F8}"/>
              </a:ext>
            </a:extLst>
          </p:cNvPr>
          <p:cNvCxnSpPr>
            <a:cxnSpLocks/>
          </p:cNvCxnSpPr>
          <p:nvPr/>
        </p:nvCxnSpPr>
        <p:spPr>
          <a:xfrm>
            <a:off x="4798245" y="5822575"/>
            <a:ext cx="0" cy="11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296D591-94CE-99F6-EF38-72F90B9D24F9}"/>
              </a:ext>
            </a:extLst>
          </p:cNvPr>
          <p:cNvCxnSpPr>
            <a:cxnSpLocks/>
          </p:cNvCxnSpPr>
          <p:nvPr/>
        </p:nvCxnSpPr>
        <p:spPr>
          <a:xfrm>
            <a:off x="5227835" y="5708263"/>
            <a:ext cx="612" cy="23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4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6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A9D0D7-BEC8-8AE9-3B03-15372761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anode timestamps as replacements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7C4CA-16CC-8E94-83D8-E4FD7808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F63D-56D6-0748-80C5-C53F2F6EE5BA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88CDD-E211-C8AD-0A11-48252477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B822-AE45-4885-B7DD-A8DA4F22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192BE141-554B-DCE8-392B-8FA6FC79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9" y="1105864"/>
            <a:ext cx="5748961" cy="3294629"/>
          </a:xfrm>
          <a:prstGeom prst="rect">
            <a:avLst/>
          </a:prstGeom>
        </p:spPr>
      </p:pic>
      <p:pic>
        <p:nvPicPr>
          <p:cNvPr id="9" name="Picture 8" descr="A picture containing text, screenshot, line, colorfulness&#10;&#10;Description automatically generated">
            <a:extLst>
              <a:ext uri="{FF2B5EF4-FFF2-40B4-BE49-F238E27FC236}">
                <a16:creationId xmlns:a16="http://schemas.microsoft.com/office/drawing/2014/main" id="{7A2C8629-F1D1-5E3F-F750-7F2F3FED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98" y="1105864"/>
            <a:ext cx="5748961" cy="3328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9BFB86-74E3-9BFE-348A-FB65D90CE378}"/>
                  </a:ext>
                </a:extLst>
              </p:cNvPr>
              <p:cNvSpPr txBox="1"/>
              <p:nvPr/>
            </p:nvSpPr>
            <p:spPr>
              <a:xfrm>
                <a:off x="2917100" y="4354036"/>
                <a:ext cx="112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()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9BFB86-74E3-9BFE-348A-FB65D90C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100" y="4354036"/>
                <a:ext cx="112150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FCBFA4-E7DB-1CEE-E306-3A38785FECD2}"/>
                  </a:ext>
                </a:extLst>
              </p:cNvPr>
              <p:cNvSpPr txBox="1"/>
              <p:nvPr/>
            </p:nvSpPr>
            <p:spPr>
              <a:xfrm rot="16200000">
                <a:off x="-900771" y="2568512"/>
                <a:ext cx="201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FCBFA4-E7DB-1CEE-E306-3A38785FE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00771" y="2568512"/>
                <a:ext cx="20176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68024-FB1B-1D2F-9A61-D2F5E8DABD26}"/>
                  </a:ext>
                </a:extLst>
              </p:cNvPr>
              <p:cNvSpPr txBox="1"/>
              <p:nvPr/>
            </p:nvSpPr>
            <p:spPr>
              <a:xfrm>
                <a:off x="6110909" y="4400493"/>
                <a:ext cx="6106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68024-FB1B-1D2F-9A61-D2F5E8DAB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909" y="4400493"/>
                <a:ext cx="61068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25C19-CE79-332F-846A-2CF1942505A2}"/>
                  </a:ext>
                </a:extLst>
              </p:cNvPr>
              <p:cNvSpPr txBox="1"/>
              <p:nvPr/>
            </p:nvSpPr>
            <p:spPr>
              <a:xfrm rot="16200000">
                <a:off x="5559714" y="2474676"/>
                <a:ext cx="1389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25C19-CE79-332F-846A-2CF19425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59714" y="2474676"/>
                <a:ext cx="13892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F46228D-BF7F-C16B-0445-4D0AD05CB2C9}"/>
              </a:ext>
            </a:extLst>
          </p:cNvPr>
          <p:cNvSpPr txBox="1"/>
          <p:nvPr/>
        </p:nvSpPr>
        <p:spPr>
          <a:xfrm>
            <a:off x="2537927" y="72778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EB1CD-1D4F-7617-7F74-CD0A7E7F7CBF}"/>
                  </a:ext>
                </a:extLst>
              </p:cNvPr>
              <p:cNvSpPr txBox="1"/>
              <p:nvPr/>
            </p:nvSpPr>
            <p:spPr>
              <a:xfrm>
                <a:off x="8182837" y="727788"/>
                <a:ext cx="2208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not recorded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2EB1CD-1D4F-7617-7F74-CD0A7E7F7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837" y="727788"/>
                <a:ext cx="2208682" cy="369332"/>
              </a:xfrm>
              <a:prstGeom prst="rect">
                <a:avLst/>
              </a:prstGeom>
              <a:blipFill>
                <a:blip r:embed="rId8"/>
                <a:stretch>
                  <a:fillRect t="-6667" r="-114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4C984E-9FEC-F018-3C59-55FC2144CDD4}"/>
                  </a:ext>
                </a:extLst>
              </p:cNvPr>
              <p:cNvSpPr txBox="1"/>
              <p:nvPr/>
            </p:nvSpPr>
            <p:spPr>
              <a:xfrm>
                <a:off x="522515" y="4908034"/>
                <a:ext cx="728750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LH plot shows relation between bottom and top cathode timestamps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RH plot shows same relation in events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we’re not recorded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Anode timestamps have been used as replacement to calc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 distribution recovered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More work to be done on exact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4C984E-9FEC-F018-3C59-55FC2144C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5" y="4908034"/>
                <a:ext cx="7287508" cy="1754326"/>
              </a:xfrm>
              <a:prstGeom prst="rect">
                <a:avLst/>
              </a:prstGeom>
              <a:blipFill>
                <a:blip r:embed="rId9"/>
                <a:stretch>
                  <a:fillRect l="-697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3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5540-0763-6125-A6F4-3EE6873C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63EE-F55B-4F4F-A5ED-E966B4A4607B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02D95-133F-BEDB-7A16-D35EBBD8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475A-4ABD-D300-F4CE-A7F1218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1C44B1C-7CF3-91A3-8DC2-E190FE4249BF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Uncertainty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B4ADE-4E84-0E26-201A-1A935E42D5FD}"/>
                  </a:ext>
                </a:extLst>
              </p:cNvPr>
              <p:cNvSpPr txBox="1"/>
              <p:nvPr/>
            </p:nvSpPr>
            <p:spPr>
              <a:xfrm>
                <a:off x="6943799" y="1244850"/>
                <a:ext cx="3351524" cy="834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h𝑒𝑖𝑔h𝑡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𝑝𝑟𝑜𝑝</m:t>
                              </m:r>
                            </m:sub>
                          </m:sSub>
                        </m:den>
                      </m:f>
                      <m:r>
                        <a:rPr lang="en-US" sz="2400" dirty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GB" sz="2400" b="0" i="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B4ADE-4E84-0E26-201A-1A935E42D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99" y="1244850"/>
                <a:ext cx="3351524" cy="834780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E85C85-43B1-1E9D-4408-9C655E92415B}"/>
                  </a:ext>
                </a:extLst>
              </p:cNvPr>
              <p:cNvSpPr txBox="1"/>
              <p:nvPr/>
            </p:nvSpPr>
            <p:spPr>
              <a:xfrm>
                <a:off x="1694061" y="1232117"/>
                <a:ext cx="3054927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E85C85-43B1-1E9D-4408-9C655E924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61" y="1232117"/>
                <a:ext cx="3054927" cy="846514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F0C7FF8-A86D-FF4E-9D26-F5E43691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4402" y="2650307"/>
            <a:ext cx="4288224" cy="3860568"/>
          </a:xfrm>
        </p:spPr>
      </p:pic>
      <p:pic>
        <p:nvPicPr>
          <p:cNvPr id="11" name="Picture 10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64B74B17-7613-F631-5D03-57B3F260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582" y="2650307"/>
            <a:ext cx="4288224" cy="38605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AC3485-19AE-B8E7-8F17-A42C92A8967E}"/>
              </a:ext>
            </a:extLst>
          </p:cNvPr>
          <p:cNvCxnSpPr>
            <a:cxnSpLocks/>
          </p:cNvCxnSpPr>
          <p:nvPr/>
        </p:nvCxnSpPr>
        <p:spPr>
          <a:xfrm>
            <a:off x="8711648" y="5149116"/>
            <a:ext cx="6565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831564-5421-3962-D775-BDA528FA0D84}"/>
              </a:ext>
            </a:extLst>
          </p:cNvPr>
          <p:cNvCxnSpPr>
            <a:cxnSpLocks/>
          </p:cNvCxnSpPr>
          <p:nvPr/>
        </p:nvCxnSpPr>
        <p:spPr>
          <a:xfrm>
            <a:off x="3221525" y="5294523"/>
            <a:ext cx="3049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95D502-8258-928A-971E-1DA0D6763F43}"/>
                  </a:ext>
                </a:extLst>
              </p:cNvPr>
              <p:cNvSpPr txBox="1"/>
              <p:nvPr/>
            </p:nvSpPr>
            <p:spPr>
              <a:xfrm>
                <a:off x="3503297" y="5099149"/>
                <a:ext cx="93173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95D502-8258-928A-971E-1DA0D6763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97" y="5099149"/>
                <a:ext cx="931736" cy="390748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ED9CF5-FFDF-25C1-A570-88848E14B394}"/>
                  </a:ext>
                </a:extLst>
              </p:cNvPr>
              <p:cNvSpPr txBox="1"/>
              <p:nvPr/>
            </p:nvSpPr>
            <p:spPr>
              <a:xfrm>
                <a:off x="9363587" y="4982533"/>
                <a:ext cx="931736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ED9CF5-FFDF-25C1-A570-88848E14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87" y="4982533"/>
                <a:ext cx="931736" cy="390748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8DEB1C1-A055-3B35-2BA0-4906BBBF2233}"/>
              </a:ext>
            </a:extLst>
          </p:cNvPr>
          <p:cNvSpPr txBox="1"/>
          <p:nvPr/>
        </p:nvSpPr>
        <p:spPr>
          <a:xfrm>
            <a:off x="838155" y="811524"/>
            <a:ext cx="6105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MRoman10"/>
              </a:rPr>
              <a:t>R</a:t>
            </a:r>
            <a:r>
              <a:rPr lang="en-GB" sz="2000" dirty="0">
                <a:effectLst/>
                <a:latin typeface="LMRoman10"/>
              </a:rPr>
              <a:t>esolution of the longitudinal position: 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98DFC-6920-E24C-1700-73FFE306855B}"/>
                  </a:ext>
                </a:extLst>
              </p:cNvPr>
              <p:cNvSpPr txBox="1"/>
              <p:nvPr/>
            </p:nvSpPr>
            <p:spPr>
              <a:xfrm>
                <a:off x="838155" y="2167404"/>
                <a:ext cx="417120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 can be found for individual cells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98DFC-6920-E24C-1700-73FFE306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55" y="2167404"/>
                <a:ext cx="4171206" cy="390748"/>
              </a:xfrm>
              <a:prstGeom prst="rect">
                <a:avLst/>
              </a:prstGeom>
              <a:blipFill>
                <a:blip r:embed="rId8"/>
                <a:stretch>
                  <a:fillRect l="-909" t="-6250" r="-30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8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29A7-B090-04FA-4CED-58AA70A9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6778-BF69-4542-87F5-BDE1E2C4C3DA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D2A16-66C7-4756-02DA-EC040EA1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EF48-A204-0632-833F-07EF046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0B68773-3994-51DE-9AAD-19D35BD08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81" y="1087850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Can verify uncertainty of ppt or height estimate via track fitting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this as regular check in analysis or only verification of method?? </a:t>
            </a:r>
          </a:p>
          <a:p>
            <a:endParaRPr lang="en-US" sz="1800" dirty="0"/>
          </a:p>
          <a:p>
            <a:r>
              <a:rPr lang="en-US" sz="1800" dirty="0"/>
              <a:t>Certain variables also affect resolution: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442106A-0B1A-1AAF-EB30-41EB5F5B68F6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Uncertainty Considerations - continued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A94B8A-6196-7732-7114-2FE630349515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A43A590-40A0-CF66-6077-7E5A97274478}"/>
              </a:ext>
            </a:extLst>
          </p:cNvPr>
          <p:cNvSpPr/>
          <p:nvPr/>
        </p:nvSpPr>
        <p:spPr>
          <a:xfrm>
            <a:off x="7067557" y="1904974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53DC5B-E0F0-5C3E-AC0B-3476EC2F1A4E}"/>
              </a:ext>
            </a:extLst>
          </p:cNvPr>
          <p:cNvCxnSpPr>
            <a:cxnSpLocks/>
          </p:cNvCxnSpPr>
          <p:nvPr/>
        </p:nvCxnSpPr>
        <p:spPr>
          <a:xfrm flipV="1">
            <a:off x="7110484" y="1455609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9420D4E-4F82-1D59-6D43-3CFB0FF5C37B}"/>
              </a:ext>
            </a:extLst>
          </p:cNvPr>
          <p:cNvSpPr/>
          <p:nvPr/>
        </p:nvSpPr>
        <p:spPr>
          <a:xfrm>
            <a:off x="8240121" y="1432913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470F-6FD8-822A-3C59-869BC6612A51}"/>
              </a:ext>
            </a:extLst>
          </p:cNvPr>
          <p:cNvSpPr/>
          <p:nvPr/>
        </p:nvSpPr>
        <p:spPr>
          <a:xfrm>
            <a:off x="9395634" y="2099276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416FFB-1E6B-6786-96D3-F7AF5C6A562F}"/>
              </a:ext>
            </a:extLst>
          </p:cNvPr>
          <p:cNvSpPr/>
          <p:nvPr/>
        </p:nvSpPr>
        <p:spPr>
          <a:xfrm>
            <a:off x="10570397" y="218681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53A3ED-D2AE-B593-5B55-7A70D9EB4AE0}"/>
              </a:ext>
            </a:extLst>
          </p:cNvPr>
          <p:cNvSpPr/>
          <p:nvPr/>
        </p:nvSpPr>
        <p:spPr>
          <a:xfrm>
            <a:off x="11616255" y="111220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368678-1561-3536-CB30-BBFBED250D69}"/>
              </a:ext>
            </a:extLst>
          </p:cNvPr>
          <p:cNvCxnSpPr>
            <a:stCxn id="10" idx="4"/>
          </p:cNvCxnSpPr>
          <p:nvPr/>
        </p:nvCxnSpPr>
        <p:spPr>
          <a:xfrm>
            <a:off x="7146251" y="2060943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7F45A5-6E6C-72C3-3463-465C6009D63E}"/>
              </a:ext>
            </a:extLst>
          </p:cNvPr>
          <p:cNvCxnSpPr>
            <a:cxnSpLocks/>
          </p:cNvCxnSpPr>
          <p:nvPr/>
        </p:nvCxnSpPr>
        <p:spPr>
          <a:xfrm>
            <a:off x="8321308" y="1588882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6D028-99CE-791F-5F5D-49AD6AE80D8C}"/>
              </a:ext>
            </a:extLst>
          </p:cNvPr>
          <p:cNvCxnSpPr>
            <a:cxnSpLocks/>
          </p:cNvCxnSpPr>
          <p:nvPr/>
        </p:nvCxnSpPr>
        <p:spPr>
          <a:xfrm>
            <a:off x="10646597" y="1700717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1D51FF-E02F-412C-D260-EA758565CC98}"/>
              </a:ext>
            </a:extLst>
          </p:cNvPr>
          <p:cNvCxnSpPr>
            <a:cxnSpLocks/>
          </p:cNvCxnSpPr>
          <p:nvPr/>
        </p:nvCxnSpPr>
        <p:spPr>
          <a:xfrm>
            <a:off x="11694949" y="1250920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5D7ADE-3203-3671-C7AB-75A6D5AFE7C8}"/>
              </a:ext>
            </a:extLst>
          </p:cNvPr>
          <p:cNvSpPr/>
          <p:nvPr/>
        </p:nvSpPr>
        <p:spPr>
          <a:xfrm>
            <a:off x="6903600" y="1086277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59B9C-E978-BFBB-253F-DC6B7A70B7ED}"/>
              </a:ext>
            </a:extLst>
          </p:cNvPr>
          <p:cNvSpPr txBox="1"/>
          <p:nvPr/>
        </p:nvSpPr>
        <p:spPr>
          <a:xfrm>
            <a:off x="9040219" y="734008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84EF3-BD73-9467-EA78-CCE639D8DFF8}"/>
              </a:ext>
            </a:extLst>
          </p:cNvPr>
          <p:cNvSpPr txBox="1"/>
          <p:nvPr/>
        </p:nvSpPr>
        <p:spPr>
          <a:xfrm>
            <a:off x="7112112" y="20182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7D1DE-B507-0962-807C-31AB4A4F9F4A}"/>
              </a:ext>
            </a:extLst>
          </p:cNvPr>
          <p:cNvSpPr txBox="1"/>
          <p:nvPr/>
        </p:nvSpPr>
        <p:spPr>
          <a:xfrm>
            <a:off x="8281466" y="169195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0D46F-42B6-108A-8619-E790E01F236D}"/>
              </a:ext>
            </a:extLst>
          </p:cNvPr>
          <p:cNvSpPr txBox="1"/>
          <p:nvPr/>
        </p:nvSpPr>
        <p:spPr>
          <a:xfrm>
            <a:off x="10574425" y="181766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4D2FB-5B35-F19C-640B-9A835C83514F}"/>
              </a:ext>
            </a:extLst>
          </p:cNvPr>
          <p:cNvSpPr txBox="1"/>
          <p:nvPr/>
        </p:nvSpPr>
        <p:spPr>
          <a:xfrm>
            <a:off x="11429051" y="12279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440072-D396-D79F-CDB2-62CDA7950EA2}"/>
              </a:ext>
            </a:extLst>
          </p:cNvPr>
          <p:cNvSpPr txBox="1"/>
          <p:nvPr/>
        </p:nvSpPr>
        <p:spPr>
          <a:xfrm>
            <a:off x="9440189" y="185607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74988C-E7F4-4FD0-C6FA-52C8202CA4CB}"/>
              </a:ext>
            </a:extLst>
          </p:cNvPr>
          <p:cNvCxnSpPr>
            <a:cxnSpLocks/>
          </p:cNvCxnSpPr>
          <p:nvPr/>
        </p:nvCxnSpPr>
        <p:spPr>
          <a:xfrm flipH="1" flipV="1">
            <a:off x="9469568" y="1856297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7E38B41-CC44-AAA0-ADC3-85764925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4" b="7390"/>
          <a:stretch/>
        </p:blipFill>
        <p:spPr>
          <a:xfrm>
            <a:off x="7672780" y="2881960"/>
            <a:ext cx="3760483" cy="32203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A0030F-DF3F-8594-949F-6E402B7A3979}"/>
              </a:ext>
            </a:extLst>
          </p:cNvPr>
          <p:cNvSpPr txBox="1"/>
          <p:nvPr/>
        </p:nvSpPr>
        <p:spPr>
          <a:xfrm>
            <a:off x="9469567" y="61069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0" i="0" u="none" strike="noStrike" dirty="0">
                <a:effectLst/>
                <a:latin typeface="Google Sans"/>
              </a:rPr>
              <a:t>δ</a:t>
            </a:r>
            <a:r>
              <a:rPr lang="en-GB" sz="1800" b="0" i="0" u="none" strike="noStrike" dirty="0">
                <a:effectLst/>
                <a:latin typeface="Google Sans"/>
              </a:rPr>
              <a:t> (cm)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37472-79E3-CBDA-028B-4614E6C26891}"/>
              </a:ext>
            </a:extLst>
          </p:cNvPr>
          <p:cNvSpPr txBox="1"/>
          <p:nvPr/>
        </p:nvSpPr>
        <p:spPr>
          <a:xfrm>
            <a:off x="8397509" y="2553660"/>
            <a:ext cx="29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we expect to see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03392-6EC0-73DD-1166-B3F02F0A5127}"/>
              </a:ext>
            </a:extLst>
          </p:cNvPr>
          <p:cNvSpPr txBox="1"/>
          <p:nvPr/>
        </p:nvSpPr>
        <p:spPr>
          <a:xfrm>
            <a:off x="633370" y="338386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 of the hit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8B731-11B7-3744-DE63-4AF7098A44F7}"/>
              </a:ext>
            </a:extLst>
          </p:cNvPr>
          <p:cNvSpPr txBox="1"/>
          <p:nvPr/>
        </p:nvSpPr>
        <p:spPr>
          <a:xfrm>
            <a:off x="650153" y="3882708"/>
            <a:ext cx="19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of hit in cell</a:t>
            </a:r>
          </a:p>
          <a:p>
            <a:endParaRPr lang="en-US" dirty="0"/>
          </a:p>
        </p:txBody>
      </p:sp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7A9C0D1D-783A-85E2-9C5A-C2102EFDB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2" t="40305" r="44673"/>
          <a:stretch/>
        </p:blipFill>
        <p:spPr>
          <a:xfrm rot="16200000" flipV="1">
            <a:off x="4489902" y="4307623"/>
            <a:ext cx="2125830" cy="1086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ntent Placeholder 9" descr="Content Placeholder 9">
            <a:extLst>
              <a:ext uri="{FF2B5EF4-FFF2-40B4-BE49-F238E27FC236}">
                <a16:creationId xmlns:a16="http://schemas.microsoft.com/office/drawing/2014/main" id="{AF57DD16-5DAC-EE78-1219-A0D73F098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59" t="40305" r="203"/>
          <a:stretch/>
        </p:blipFill>
        <p:spPr>
          <a:xfrm rot="16200000" flipV="1">
            <a:off x="5189693" y="2880796"/>
            <a:ext cx="726247" cy="108636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1FC61D-5376-5958-94B7-01A19329F9A8}"/>
              </a:ext>
            </a:extLst>
          </p:cNvPr>
          <p:cNvCxnSpPr/>
          <p:nvPr/>
        </p:nvCxnSpPr>
        <p:spPr>
          <a:xfrm flipV="1">
            <a:off x="5009633" y="3883231"/>
            <a:ext cx="1272414" cy="126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DC61A08-7C65-AFEE-D120-314CA43F5C50}"/>
              </a:ext>
            </a:extLst>
          </p:cNvPr>
          <p:cNvSpPr/>
          <p:nvPr/>
        </p:nvSpPr>
        <p:spPr>
          <a:xfrm>
            <a:off x="5217102" y="3843271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0651FE-08FA-0C95-2957-8F600BD1D365}"/>
              </a:ext>
            </a:extLst>
          </p:cNvPr>
          <p:cNvSpPr txBox="1"/>
          <p:nvPr/>
        </p:nvSpPr>
        <p:spPr>
          <a:xfrm>
            <a:off x="5598165" y="403019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67AB0A-583C-8B4F-E5F3-E3574AE89683}"/>
              </a:ext>
            </a:extLst>
          </p:cNvPr>
          <p:cNvSpPr txBox="1"/>
          <p:nvPr/>
        </p:nvSpPr>
        <p:spPr>
          <a:xfrm>
            <a:off x="4808722" y="477083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B561A-B1F7-5ECB-E503-4069200A672A}"/>
              </a:ext>
            </a:extLst>
          </p:cNvPr>
          <p:cNvSpPr txBox="1"/>
          <p:nvPr/>
        </p:nvSpPr>
        <p:spPr>
          <a:xfrm>
            <a:off x="650153" y="4380402"/>
            <a:ext cx="273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of anode timestamps </a:t>
            </a:r>
          </a:p>
        </p:txBody>
      </p:sp>
      <p:pic>
        <p:nvPicPr>
          <p:cNvPr id="2" name="Content Placeholder 9" descr="Content Placeholder 9">
            <a:extLst>
              <a:ext uri="{FF2B5EF4-FFF2-40B4-BE49-F238E27FC236}">
                <a16:creationId xmlns:a16="http://schemas.microsoft.com/office/drawing/2014/main" id="{6DEE129E-5C19-560E-2902-E982865A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6469576" y="1620809"/>
            <a:ext cx="1307958" cy="2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9483F4F7-75CE-98A8-CCD4-367409BA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7662043" y="1620060"/>
            <a:ext cx="1307958" cy="2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Content Placeholder 9" descr="Content Placeholder 9">
            <a:extLst>
              <a:ext uri="{FF2B5EF4-FFF2-40B4-BE49-F238E27FC236}">
                <a16:creationId xmlns:a16="http://schemas.microsoft.com/office/drawing/2014/main" id="{1477A8FD-7B26-B74F-F265-DDB5C386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8854006" y="1620060"/>
            <a:ext cx="1307958" cy="2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ntent Placeholder 9" descr="Content Placeholder 9">
            <a:extLst>
              <a:ext uri="{FF2B5EF4-FFF2-40B4-BE49-F238E27FC236}">
                <a16:creationId xmlns:a16="http://schemas.microsoft.com/office/drawing/2014/main" id="{8E920E9C-3C6E-B131-25C9-DBC165C9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9999059" y="1620060"/>
            <a:ext cx="1307958" cy="2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Content Placeholder 9" descr="Content Placeholder 9">
            <a:extLst>
              <a:ext uri="{FF2B5EF4-FFF2-40B4-BE49-F238E27FC236}">
                <a16:creationId xmlns:a16="http://schemas.microsoft.com/office/drawing/2014/main" id="{331F8EAC-3914-0F8B-D60C-B7B75BC3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11011775" y="1620060"/>
            <a:ext cx="1307958" cy="271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70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3" grpId="0"/>
      <p:bldP spid="29" grpId="0"/>
      <p:bldP spid="30" grpId="0"/>
      <p:bldP spid="31" grpId="0"/>
      <p:bldP spid="32" grpId="0"/>
      <p:bldP spid="33" grpId="0"/>
      <p:bldP spid="33" grpId="1"/>
      <p:bldP spid="36" grpId="0"/>
      <p:bldP spid="37" grpId="0"/>
      <p:bldP spid="38" grpId="0"/>
      <p:bldP spid="39" grpId="0"/>
      <p:bldP spid="44" grpId="0" animBg="1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45E2C-75AD-DAEC-BFF9-3A7886E1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 calculation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CC6F-2416-E319-2F1E-093C3FA9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DBF975DE-8DFF-0743-84C1-8FC95E0CF768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D81E5-0F88-AF83-6678-41F7C8BC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77064-E135-FC36-9D75-D0C6EDEA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A5A9A3-2ED6-1F1D-F4C0-29A18F8682DF}"/>
                  </a:ext>
                </a:extLst>
              </p:cNvPr>
              <p:cNvSpPr txBox="1"/>
              <p:nvPr/>
            </p:nvSpPr>
            <p:spPr>
              <a:xfrm>
                <a:off x="5639200" y="2065097"/>
                <a:ext cx="6639830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A5A9A3-2ED6-1F1D-F4C0-29A18F86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200" y="2065097"/>
                <a:ext cx="6639830" cy="69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004D1D-348A-036C-137B-A6472FE6C208}"/>
                  </a:ext>
                </a:extLst>
              </p:cNvPr>
              <p:cNvSpPr txBox="1"/>
              <p:nvPr/>
            </p:nvSpPr>
            <p:spPr>
              <a:xfrm>
                <a:off x="5639200" y="1299471"/>
                <a:ext cx="3085012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+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𝐻𝑂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004D1D-348A-036C-137B-A6472FE6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200" y="1299471"/>
                <a:ext cx="3085012" cy="95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C1D4ABF-4582-5686-A7BA-2DAD4209F2ED}"/>
              </a:ext>
            </a:extLst>
          </p:cNvPr>
          <p:cNvSpPr txBox="1"/>
          <p:nvPr/>
        </p:nvSpPr>
        <p:spPr>
          <a:xfrm>
            <a:off x="4810273" y="867590"/>
            <a:ext cx="497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	NEMO-3 vertical position calculation: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816D62C-8FFC-E6CD-4021-82472EBE2D8A}"/>
              </a:ext>
            </a:extLst>
          </p:cNvPr>
          <p:cNvSpPr/>
          <p:nvPr/>
        </p:nvSpPr>
        <p:spPr>
          <a:xfrm rot="16200000">
            <a:off x="6677178" y="2276966"/>
            <a:ext cx="198597" cy="11519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AEA69A3-92AA-1B55-C760-910343815A8F}"/>
              </a:ext>
            </a:extLst>
          </p:cNvPr>
          <p:cNvSpPr/>
          <p:nvPr/>
        </p:nvSpPr>
        <p:spPr>
          <a:xfrm rot="16200000">
            <a:off x="10076957" y="908132"/>
            <a:ext cx="198598" cy="38406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5D19A-AE81-AAB9-E222-44D40ED7ADE0}"/>
              </a:ext>
            </a:extLst>
          </p:cNvPr>
          <p:cNvSpPr txBox="1"/>
          <p:nvPr/>
        </p:nvSpPr>
        <p:spPr>
          <a:xfrm>
            <a:off x="5824423" y="2991314"/>
            <a:ext cx="2431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order term – assumes constant plasma velocity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BC427-E9F9-A4C3-BF75-5E3FCF4B9FD9}"/>
              </a:ext>
            </a:extLst>
          </p:cNvPr>
          <p:cNvSpPr txBox="1"/>
          <p:nvPr/>
        </p:nvSpPr>
        <p:spPr>
          <a:xfrm>
            <a:off x="8959115" y="2953069"/>
            <a:ext cx="301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order correction - accounts for decreasing plasma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42A85-38C4-3473-170D-FD71139B4374}"/>
              </a:ext>
            </a:extLst>
          </p:cNvPr>
          <p:cNvSpPr txBox="1"/>
          <p:nvPr/>
        </p:nvSpPr>
        <p:spPr>
          <a:xfrm>
            <a:off x="217011" y="4785530"/>
            <a:ext cx="1119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sophisticated correction can be designed that takes into account: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8EA3FC-5E27-D253-E23C-1B616A84C7B9}"/>
                  </a:ext>
                </a:extLst>
              </p:cNvPr>
              <p:cNvSpPr txBox="1"/>
              <p:nvPr/>
            </p:nvSpPr>
            <p:spPr>
              <a:xfrm>
                <a:off x="829200" y="1303705"/>
                <a:ext cx="2053063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8EA3FC-5E27-D253-E23C-1B616A84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0" y="1303705"/>
                <a:ext cx="2053063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25D6FAE-0591-C6AA-007E-21DAA13068D3}"/>
              </a:ext>
            </a:extLst>
          </p:cNvPr>
          <p:cNvSpPr txBox="1"/>
          <p:nvPr/>
        </p:nvSpPr>
        <p:spPr>
          <a:xfrm>
            <a:off x="-335323" y="851381"/>
            <a:ext cx="5227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	Height equation assuming constant v: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C1C28A-4518-4788-9B69-B0D14A276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22465"/>
            <a:ext cx="2797919" cy="19608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9194E1-9DBA-7E44-BA91-DD644B96E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351" y="2450459"/>
            <a:ext cx="2797919" cy="19235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CB13D1-4283-0018-7F26-484B1F460466}"/>
              </a:ext>
            </a:extLst>
          </p:cNvPr>
          <p:cNvSpPr txBox="1"/>
          <p:nvPr/>
        </p:nvSpPr>
        <p:spPr>
          <a:xfrm>
            <a:off x="7139613" y="4814150"/>
            <a:ext cx="332469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 since cell last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 since neighboring cells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angle electron passed through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of hit in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effect of using anode timestamps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8" grpId="0"/>
      <p:bldP spid="19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123551-272B-1CC7-AA60-71C3F5F4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3" y="120885"/>
            <a:ext cx="10420684" cy="430426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successive hits on plasma propagation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C63F4-43C6-DBE7-6444-F2A6C88F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F8B2F5F1-C85E-FC4A-8596-0791F332D23B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F24FB-A7F6-789F-A90E-C056424C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E48BC-40EC-47CC-6C22-3D948E29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CD1DC13-6A07-0CE3-E841-7CF71F01D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71" y="954575"/>
            <a:ext cx="3690995" cy="3176141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6391EE3-399F-C6B8-60DA-F642C65C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52" y="954575"/>
            <a:ext cx="3690995" cy="3176141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348854-3A21-CB40-B157-4D360944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243" y="954574"/>
            <a:ext cx="3690996" cy="3176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B9A0F-9C7B-50EA-6A7C-29E17DA8DF70}"/>
              </a:ext>
            </a:extLst>
          </p:cNvPr>
          <p:cNvSpPr txBox="1"/>
          <p:nvPr/>
        </p:nvSpPr>
        <p:spPr>
          <a:xfrm>
            <a:off x="1947554" y="6768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BC820-4E4F-5515-927C-018C8A3FD8E1}"/>
              </a:ext>
            </a:extLst>
          </p:cNvPr>
          <p:cNvSpPr txBox="1"/>
          <p:nvPr/>
        </p:nvSpPr>
        <p:spPr>
          <a:xfrm>
            <a:off x="6096000" y="67689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904C5-1B8B-D1E2-6327-296E2FDD0DA6}"/>
              </a:ext>
            </a:extLst>
          </p:cNvPr>
          <p:cNvSpPr txBox="1"/>
          <p:nvPr/>
        </p:nvSpPr>
        <p:spPr>
          <a:xfrm>
            <a:off x="10121481" y="67689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952E9-24CA-1C70-3919-4BED62EE9DD0}"/>
              </a:ext>
            </a:extLst>
          </p:cNvPr>
          <p:cNvSpPr txBox="1"/>
          <p:nvPr/>
        </p:nvSpPr>
        <p:spPr>
          <a:xfrm rot="16200000">
            <a:off x="-857092" y="2416249"/>
            <a:ext cx="200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Plasma propagation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0A951F-7EC2-BE31-75CA-A4AF91CF3655}"/>
                  </a:ext>
                </a:extLst>
              </p:cNvPr>
              <p:cNvSpPr txBox="1"/>
              <p:nvPr/>
            </p:nvSpPr>
            <p:spPr>
              <a:xfrm>
                <a:off x="575158" y="4111710"/>
                <a:ext cx="3558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 since previous hit in same cell (sec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0A951F-7EC2-BE31-75CA-A4AF91CF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8" y="4111710"/>
                <a:ext cx="3558346" cy="307777"/>
              </a:xfrm>
              <a:prstGeom prst="rect">
                <a:avLst/>
              </a:prstGeom>
              <a:blipFill>
                <a:blip r:embed="rId5"/>
                <a:stretch>
                  <a:fillRect l="-71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F4E6EA-4DA7-45A7-2677-F4C5497FBFB9}"/>
              </a:ext>
            </a:extLst>
          </p:cNvPr>
          <p:cNvSpPr txBox="1"/>
          <p:nvPr/>
        </p:nvSpPr>
        <p:spPr>
          <a:xfrm rot="16200000">
            <a:off x="3218761" y="2416250"/>
            <a:ext cx="200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Plasma propagation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97F0F-0CB4-ED7B-5171-E7C8C7DBE2B2}"/>
              </a:ext>
            </a:extLst>
          </p:cNvPr>
          <p:cNvSpPr txBox="1"/>
          <p:nvPr/>
        </p:nvSpPr>
        <p:spPr>
          <a:xfrm rot="16200000">
            <a:off x="7291392" y="2295518"/>
            <a:ext cx="200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Plasma propagation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F98B2-1FE1-16C2-FB15-5BA7D59278D7}"/>
              </a:ext>
            </a:extLst>
          </p:cNvPr>
          <p:cNvSpPr txBox="1"/>
          <p:nvPr/>
        </p:nvSpPr>
        <p:spPr>
          <a:xfrm>
            <a:off x="639599" y="4964405"/>
            <a:ext cx="934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 could be applied to NEMO data – take into account last hit time to correct z calculation</a:t>
            </a:r>
          </a:p>
          <a:p>
            <a:endParaRPr lang="en-US" dirty="0"/>
          </a:p>
          <a:p>
            <a:r>
              <a:rPr lang="en-US" dirty="0"/>
              <a:t>Similar effect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841479-BEA4-2C8B-17DD-09CAC2827983}"/>
                  </a:ext>
                </a:extLst>
              </p:cNvPr>
              <p:cNvSpPr txBox="1"/>
              <p:nvPr/>
            </p:nvSpPr>
            <p:spPr>
              <a:xfrm>
                <a:off x="4552886" y="4111710"/>
                <a:ext cx="3558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 since previous hit in same cell (sec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841479-BEA4-2C8B-17DD-09CAC2827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886" y="4111710"/>
                <a:ext cx="3558346" cy="307777"/>
              </a:xfrm>
              <a:prstGeom prst="rect">
                <a:avLst/>
              </a:prstGeom>
              <a:blipFill>
                <a:blip r:embed="rId6"/>
                <a:stretch>
                  <a:fillRect l="-35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65614-E3AF-636C-5DAF-A77616B7AF12}"/>
                  </a:ext>
                </a:extLst>
              </p:cNvPr>
              <p:cNvSpPr txBox="1"/>
              <p:nvPr/>
            </p:nvSpPr>
            <p:spPr>
              <a:xfrm>
                <a:off x="8610170" y="4111710"/>
                <a:ext cx="3558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 since previous hit in same cell (sec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65614-E3AF-636C-5DAF-A77616B7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70" y="4111710"/>
                <a:ext cx="3558346" cy="307777"/>
              </a:xfrm>
              <a:prstGeom prst="rect">
                <a:avLst/>
              </a:prstGeom>
              <a:blipFill>
                <a:blip r:embed="rId7"/>
                <a:stretch>
                  <a:fillRect l="-35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81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1A2F39-A507-FE90-1723-651BB224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34" y="1313065"/>
            <a:ext cx="11579255" cy="5223693"/>
          </a:xfrm>
        </p:spPr>
        <p:txBody>
          <a:bodyPr/>
          <a:lstStyle/>
          <a:p>
            <a:r>
              <a:rPr lang="en-US" dirty="0"/>
              <a:t>Tracker timestamps need to be replaced in some situations</a:t>
            </a:r>
          </a:p>
          <a:p>
            <a:endParaRPr lang="en-US" dirty="0"/>
          </a:p>
          <a:p>
            <a:r>
              <a:rPr lang="en-US" dirty="0"/>
              <a:t>There are multiple ways in which timestamps can be </a:t>
            </a:r>
            <a:r>
              <a:rPr lang="en-US" dirty="0" err="1"/>
              <a:t>misrecorded</a:t>
            </a:r>
            <a:endParaRPr lang="en-US" dirty="0"/>
          </a:p>
          <a:p>
            <a:endParaRPr lang="en-US" dirty="0"/>
          </a:p>
          <a:p>
            <a:r>
              <a:rPr lang="en-US" dirty="0"/>
              <a:t>A method for assessing the uncertainty of vertical position has been outlined</a:t>
            </a:r>
          </a:p>
          <a:p>
            <a:endParaRPr lang="en-US" dirty="0"/>
          </a:p>
          <a:p>
            <a:r>
              <a:rPr lang="en-US" dirty="0"/>
              <a:t>A different method for calculating vertical position has been suggested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0D9A2-490B-B1FB-52A8-7B95C867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E729D-7D19-E5B0-C17F-F7849007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57382720-BAA0-1A41-81A3-9D11F1B0E4B5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129F6-071D-BC28-1CD4-EBA6F07E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90292-355C-15BE-BD60-D9EFF385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1DE7-EAB6-290F-0904-CFA2E455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156" y="3213787"/>
            <a:ext cx="10420684" cy="430426"/>
          </a:xfrm>
        </p:spPr>
        <p:txBody>
          <a:bodyPr>
            <a:normAutofit fontScale="90000"/>
          </a:bodyPr>
          <a:lstStyle/>
          <a:p>
            <a:r>
              <a:rPr lang="en-US" dirty="0"/>
              <a:t>Backup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B1C6A-2EE1-35F4-E11C-D04FFC53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E9A86687-B97D-E640-B712-2D24B3224BF7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77882-B575-03A7-5F2B-DCFE1DD3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4DF02-90D9-8C5B-B3D2-05147FB4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A02786-75A6-DDED-AF80-0A149111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AF097-0068-FC66-72BE-0693985F1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AA10-6DA1-0644-ACEB-A4B4C89E5903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A20E-BE16-B0EF-E97F-A0F32905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81FDB-CE92-5231-5548-7766FEAC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Content Placeholder 11" descr="A graph of a graph&#10;&#10;Description automatically generated">
            <a:extLst>
              <a:ext uri="{FF2B5EF4-FFF2-40B4-BE49-F238E27FC236}">
                <a16:creationId xmlns:a16="http://schemas.microsoft.com/office/drawing/2014/main" id="{5AB48EBE-D3D1-734C-05A2-F857E4013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1429"/>
            <a:ext cx="4378248" cy="3290570"/>
          </a:xfrm>
        </p:spPr>
      </p:pic>
      <p:pic>
        <p:nvPicPr>
          <p:cNvPr id="14" name="Picture 13" descr="A graph of a curve&#10;&#10;Description automatically generated">
            <a:extLst>
              <a:ext uri="{FF2B5EF4-FFF2-40B4-BE49-F238E27FC236}">
                <a16:creationId xmlns:a16="http://schemas.microsoft.com/office/drawing/2014/main" id="{5E3E4A3F-B02E-B365-3470-95569A40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773" y="721429"/>
            <a:ext cx="4378246" cy="3290569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AC03E160-5722-5542-BBF4-FB340D13F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43" y="721430"/>
            <a:ext cx="4378247" cy="32905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9EF3EF-63B0-2119-D5C2-470BF7618026}"/>
                  </a:ext>
                </a:extLst>
              </p:cNvPr>
              <p:cNvSpPr txBox="1"/>
              <p:nvPr/>
            </p:nvSpPr>
            <p:spPr>
              <a:xfrm>
                <a:off x="627792" y="4249841"/>
                <a:ext cx="1921638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9EF3EF-63B0-2119-D5C2-470BF7618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2" y="4249841"/>
                <a:ext cx="1921638" cy="6808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3D3B0E-946A-95DF-A2A4-86C1B09E053D}"/>
                  </a:ext>
                </a:extLst>
              </p:cNvPr>
              <p:cNvSpPr txBox="1"/>
              <p:nvPr/>
            </p:nvSpPr>
            <p:spPr>
              <a:xfrm>
                <a:off x="627792" y="5168510"/>
                <a:ext cx="6639830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3D3B0E-946A-95DF-A2A4-86C1B09E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2" y="5168510"/>
                <a:ext cx="6639830" cy="695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C90D7FC-7E4F-B104-B09B-B8234CABB618}"/>
              </a:ext>
            </a:extLst>
          </p:cNvPr>
          <p:cNvSpPr txBox="1"/>
          <p:nvPr/>
        </p:nvSpPr>
        <p:spPr>
          <a:xfrm>
            <a:off x="8593667" y="4766733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Messagew</a:t>
            </a:r>
            <a:r>
              <a:rPr lang="en-US" dirty="0"/>
              <a:t> York </a:t>
            </a:r>
            <a:r>
              <a:rPr lang="en-US" dirty="0" err="1"/>
              <a:t>betsy</a:t>
            </a:r>
            <a:r>
              <a:rPr lang="en-US" dirty="0"/>
              <a:t> ---</a:t>
            </a:r>
          </a:p>
        </p:txBody>
      </p:sp>
    </p:spTree>
    <p:extLst>
      <p:ext uri="{BB962C8B-B14F-4D97-AF65-F5344CB8AC3E}">
        <p14:creationId xmlns:p14="http://schemas.microsoft.com/office/powerpoint/2010/main" val="137183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9BC6D2-D490-0F6A-95E4-DA48CB8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Voltage Signals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8EF3-3CA1-ED99-380C-D53AEBB6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277FF018-F3D9-1747-A665-8AB7D99CC167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3ECC8-6F9E-846D-BF62-3AA6EF0F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64888-068F-513C-E487-FBCFE64B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7" name="Picture 6" descr="A diagram of anode signal&#10;&#10;Description automatically generated with low confidence">
            <a:extLst>
              <a:ext uri="{FF2B5EF4-FFF2-40B4-BE49-F238E27FC236}">
                <a16:creationId xmlns:a16="http://schemas.microsoft.com/office/drawing/2014/main" id="{A844AF7D-127B-4097-0FAF-CF6364D47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66"/>
          <a:stretch/>
        </p:blipFill>
        <p:spPr>
          <a:xfrm>
            <a:off x="961668" y="856527"/>
            <a:ext cx="9577086" cy="56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rectangular object&#10;&#10;Description automatically generated with low confidence">
            <a:extLst>
              <a:ext uri="{FF2B5EF4-FFF2-40B4-BE49-F238E27FC236}">
                <a16:creationId xmlns:a16="http://schemas.microsoft.com/office/drawing/2014/main" id="{66F029CF-FC08-0651-EAF9-A98898433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05" y="1323699"/>
            <a:ext cx="11465790" cy="42106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7731B0-8711-508E-5E1D-89D09BD5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Avalanche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49F8-5C7D-355F-6D8F-18C8A262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777F28A6-8144-564B-B23E-BC5BF890CA70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56F2-D7D4-FEC5-4A01-6509EEA4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1BFF2-8E1F-DAA2-0957-771A8606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1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CC2916-E60D-521D-9777-D7557E67F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Timestamps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54D0F-BBBA-1341-E42C-87D5CD90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FD125517-B690-2F49-891D-4C8F14DEE32E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DCE13-A8F6-2585-3FC7-E160314F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F9B78-2DE4-E589-B44B-9939E41D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BA88D-0E0D-8CC8-6D8A-1CD490B3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3" y="943911"/>
            <a:ext cx="5874248" cy="3507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54E2E-EE28-6721-1897-3DBE18B7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10" y="931365"/>
            <a:ext cx="6051667" cy="355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C8ADF-85B9-1BC5-5CF3-57367E6C40A1}"/>
              </a:ext>
            </a:extLst>
          </p:cNvPr>
          <p:cNvSpPr txBox="1"/>
          <p:nvPr/>
        </p:nvSpPr>
        <p:spPr>
          <a:xfrm>
            <a:off x="551586" y="4765133"/>
            <a:ext cx="3302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normal scenario:  t5 ~ t1, t3</a:t>
            </a:r>
          </a:p>
          <a:p>
            <a:r>
              <a:rPr lang="en-US" dirty="0"/>
              <a:t>                                          t6 ~ t2, 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A81D7-F48E-91EC-41B8-7BB8BFD5D305}"/>
              </a:ext>
            </a:extLst>
          </p:cNvPr>
          <p:cNvSpPr txBox="1"/>
          <p:nvPr/>
        </p:nvSpPr>
        <p:spPr>
          <a:xfrm>
            <a:off x="551586" y="5464970"/>
            <a:ext cx="7727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scenarios these relations don’t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vertical position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 is to produce code that recovers vertical position using other timestamps</a:t>
            </a:r>
          </a:p>
        </p:txBody>
      </p:sp>
    </p:spTree>
    <p:extLst>
      <p:ext uri="{BB962C8B-B14F-4D97-AF65-F5344CB8AC3E}">
        <p14:creationId xmlns:p14="http://schemas.microsoft.com/office/powerpoint/2010/main" val="312035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9" descr="Content Placeholder 9">
            <a:extLst>
              <a:ext uri="{FF2B5EF4-FFF2-40B4-BE49-F238E27FC236}">
                <a16:creationId xmlns:a16="http://schemas.microsoft.com/office/drawing/2014/main" id="{8FD6728F-A504-4EBD-76A2-1C917C23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571749" y="1198859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672546-B148-EB43-D690-84E0FB2A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Variables affecting longitudinal resolution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6B267-0630-9FBF-DED6-CA188FD5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335C92FE-EEC6-864A-8C4D-FF2FE08CAF1B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69EE-BDD9-AF13-9E5C-98E5599B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97D4B-8F9E-B74A-D1B5-2DD9F6F4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27D73-54FA-05BB-4122-F6442A2C463E}"/>
              </a:ext>
            </a:extLst>
          </p:cNvPr>
          <p:cNvSpPr txBox="1"/>
          <p:nvPr/>
        </p:nvSpPr>
        <p:spPr>
          <a:xfrm>
            <a:off x="1823607" y="2573001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 of the hit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52A54-4FA6-1032-049A-7A1718167F39}"/>
              </a:ext>
            </a:extLst>
          </p:cNvPr>
          <p:cNvSpPr txBox="1"/>
          <p:nvPr/>
        </p:nvSpPr>
        <p:spPr>
          <a:xfrm>
            <a:off x="5862447" y="2573001"/>
            <a:ext cx="19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of hit in cell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1AC51-6C0E-2757-EAD5-3D9959612A81}"/>
              </a:ext>
            </a:extLst>
          </p:cNvPr>
          <p:cNvSpPr txBox="1"/>
          <p:nvPr/>
        </p:nvSpPr>
        <p:spPr>
          <a:xfrm>
            <a:off x="9437783" y="2552059"/>
            <a:ext cx="1987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Nearby active cells 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3E83D6-8CF6-D0C1-1CCD-9A3C9FE37975}"/>
              </a:ext>
            </a:extLst>
          </p:cNvPr>
          <p:cNvCxnSpPr>
            <a:cxnSpLocks/>
          </p:cNvCxnSpPr>
          <p:nvPr/>
        </p:nvCxnSpPr>
        <p:spPr>
          <a:xfrm flipV="1">
            <a:off x="5257757" y="1095742"/>
            <a:ext cx="1919845" cy="1151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F73343-D462-A490-3DB9-581BD12E7A5D}"/>
              </a:ext>
            </a:extLst>
          </p:cNvPr>
          <p:cNvSpPr txBox="1"/>
          <p:nvPr/>
        </p:nvSpPr>
        <p:spPr>
          <a:xfrm>
            <a:off x="6680818" y="1364067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1876B-95F0-3655-7F68-20C68786CD83}"/>
              </a:ext>
            </a:extLst>
          </p:cNvPr>
          <p:cNvSpPr txBox="1"/>
          <p:nvPr/>
        </p:nvSpPr>
        <p:spPr>
          <a:xfrm>
            <a:off x="4991981" y="209934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  <p:pic>
        <p:nvPicPr>
          <p:cNvPr id="19" name="Picture 1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B944EB4-F483-2AB3-6F72-F56D8B94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7" y="2843871"/>
            <a:ext cx="4050510" cy="3604161"/>
          </a:xfrm>
          <a:prstGeom prst="rect">
            <a:avLst/>
          </a:prstGeom>
        </p:spPr>
      </p:pic>
      <p:pic>
        <p:nvPicPr>
          <p:cNvPr id="21" name="Picture 2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F993BE1-BEE4-6B2A-D745-E255B76BA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10"/>
          <a:stretch/>
        </p:blipFill>
        <p:spPr>
          <a:xfrm>
            <a:off x="4309180" y="2900448"/>
            <a:ext cx="4050510" cy="34632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FC5EBB-6356-F299-C0D9-078AE487EE75}"/>
              </a:ext>
            </a:extLst>
          </p:cNvPr>
          <p:cNvSpPr txBox="1"/>
          <p:nvPr/>
        </p:nvSpPr>
        <p:spPr>
          <a:xfrm>
            <a:off x="819397" y="2196935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NEMO-3 data</a:t>
            </a:r>
          </a:p>
        </p:txBody>
      </p:sp>
    </p:spTree>
    <p:extLst>
      <p:ext uri="{BB962C8B-B14F-4D97-AF65-F5344CB8AC3E}">
        <p14:creationId xmlns:p14="http://schemas.microsoft.com/office/powerpoint/2010/main" val="3939662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7A9C8-37F1-BD36-5810-61EC3081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Non-constant plasma velocity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75507-D789-F433-257C-18B20B1A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7E3A43EA-7724-D24E-BE01-FCEEC81BE426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548B-3402-CAF7-AE26-0EFB29CD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A9487-44C9-34B9-72BD-754C316B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50E74-64F1-A550-7C2F-33FCD268CBB7}"/>
              </a:ext>
            </a:extLst>
          </p:cNvPr>
          <p:cNvSpPr txBox="1"/>
          <p:nvPr/>
        </p:nvSpPr>
        <p:spPr>
          <a:xfrm>
            <a:off x="1449543" y="934200"/>
            <a:ext cx="136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 since hit (AU)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B12C3-9823-0DC9-D22F-2EF2AC3F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4" y="1279421"/>
            <a:ext cx="3052379" cy="2677578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90AF60F-A0EA-41FD-0541-2C94FE8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91" y="1265259"/>
            <a:ext cx="3052379" cy="26775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2D01C4C-A99A-C57A-1EBB-6F7960CFEC13}"/>
              </a:ext>
            </a:extLst>
          </p:cNvPr>
          <p:cNvSpPr txBox="1"/>
          <p:nvPr/>
        </p:nvSpPr>
        <p:spPr>
          <a:xfrm>
            <a:off x="0" y="12652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7E7F8-A456-1A50-EF03-8FD46EB37AB5}"/>
              </a:ext>
            </a:extLst>
          </p:cNvPr>
          <p:cNvSpPr txBox="1"/>
          <p:nvPr/>
        </p:nvSpPr>
        <p:spPr>
          <a:xfrm>
            <a:off x="3995252" y="11402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1B40E9-C490-E2A1-8F13-64358135486D}"/>
              </a:ext>
            </a:extLst>
          </p:cNvPr>
          <p:cNvSpPr txBox="1"/>
          <p:nvPr/>
        </p:nvSpPr>
        <p:spPr>
          <a:xfrm>
            <a:off x="7973073" y="10030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</p:txBody>
      </p:sp>
      <p:pic>
        <p:nvPicPr>
          <p:cNvPr id="30" name="Picture 29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6FCAAB03-63B5-0F39-976B-C45059545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842" y="1279420"/>
            <a:ext cx="3052379" cy="26775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0F98E6-8FFE-9B63-423E-DB7E1BB71FBC}"/>
              </a:ext>
            </a:extLst>
          </p:cNvPr>
          <p:cNvSpPr txBox="1"/>
          <p:nvPr/>
        </p:nvSpPr>
        <p:spPr>
          <a:xfrm>
            <a:off x="1670977" y="3818499"/>
            <a:ext cx="102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in cell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E49464-5A91-2192-7762-02227094E834}"/>
              </a:ext>
            </a:extLst>
          </p:cNvPr>
          <p:cNvSpPr txBox="1"/>
          <p:nvPr/>
        </p:nvSpPr>
        <p:spPr>
          <a:xfrm rot="16200000">
            <a:off x="-517356" y="2408074"/>
            <a:ext cx="1745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63F20-8E64-3200-184E-318D416E218E}"/>
              </a:ext>
            </a:extLst>
          </p:cNvPr>
          <p:cNvSpPr txBox="1"/>
          <p:nvPr/>
        </p:nvSpPr>
        <p:spPr>
          <a:xfrm>
            <a:off x="5674030" y="3793775"/>
            <a:ext cx="102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in cell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607722-0513-C620-15D6-1D2DBCDDA0A7}"/>
              </a:ext>
            </a:extLst>
          </p:cNvPr>
          <p:cNvSpPr txBox="1"/>
          <p:nvPr/>
        </p:nvSpPr>
        <p:spPr>
          <a:xfrm rot="16200000">
            <a:off x="3485697" y="2383350"/>
            <a:ext cx="1745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A591BE-F1F0-264B-7328-86F2FC9AA1AF}"/>
              </a:ext>
            </a:extLst>
          </p:cNvPr>
          <p:cNvSpPr txBox="1"/>
          <p:nvPr/>
        </p:nvSpPr>
        <p:spPr>
          <a:xfrm>
            <a:off x="9603873" y="3841623"/>
            <a:ext cx="102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in cell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D03E03-5B41-C97C-D29E-9B3864217AA1}"/>
              </a:ext>
            </a:extLst>
          </p:cNvPr>
          <p:cNvSpPr txBox="1"/>
          <p:nvPr/>
        </p:nvSpPr>
        <p:spPr>
          <a:xfrm rot="16200000">
            <a:off x="7415540" y="2431198"/>
            <a:ext cx="1745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</a:t>
            </a:r>
          </a:p>
        </p:txBody>
      </p:sp>
    </p:spTree>
    <p:extLst>
      <p:ext uri="{BB962C8B-B14F-4D97-AF65-F5344CB8AC3E}">
        <p14:creationId xmlns:p14="http://schemas.microsoft.com/office/powerpoint/2010/main" val="414488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123551-272B-1CC7-AA60-71C3F5F4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3" y="120885"/>
            <a:ext cx="10420684" cy="430426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 of successive hits on plasma propagation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C63F4-43C6-DBE7-6444-F2A6C88F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E8D0790D-75DD-A54F-B5AD-7ACE6A4E3A6F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F24FB-A7F6-789F-A90E-C056424C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E48BC-40EC-47CC-6C22-3D948E29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CD1DC13-6A07-0CE3-E841-7CF71F01D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71" y="954575"/>
            <a:ext cx="3690995" cy="3176141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6391EE3-399F-C6B8-60DA-F642C65C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52" y="954575"/>
            <a:ext cx="3690995" cy="3176141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348854-3A21-CB40-B157-4D360944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243" y="954574"/>
            <a:ext cx="3690996" cy="3176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B9A0F-9C7B-50EA-6A7C-29E17DA8DF70}"/>
              </a:ext>
            </a:extLst>
          </p:cNvPr>
          <p:cNvSpPr txBox="1"/>
          <p:nvPr/>
        </p:nvSpPr>
        <p:spPr>
          <a:xfrm>
            <a:off x="1947554" y="6768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BC820-4E4F-5515-927C-018C8A3FD8E1}"/>
              </a:ext>
            </a:extLst>
          </p:cNvPr>
          <p:cNvSpPr txBox="1"/>
          <p:nvPr/>
        </p:nvSpPr>
        <p:spPr>
          <a:xfrm>
            <a:off x="6096000" y="67689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904C5-1B8B-D1E2-6327-296E2FDD0DA6}"/>
              </a:ext>
            </a:extLst>
          </p:cNvPr>
          <p:cNvSpPr txBox="1"/>
          <p:nvPr/>
        </p:nvSpPr>
        <p:spPr>
          <a:xfrm>
            <a:off x="10121481" y="67689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952E9-24CA-1C70-3919-4BED62EE9DD0}"/>
              </a:ext>
            </a:extLst>
          </p:cNvPr>
          <p:cNvSpPr txBox="1"/>
          <p:nvPr/>
        </p:nvSpPr>
        <p:spPr>
          <a:xfrm rot="16200000">
            <a:off x="-857092" y="2416249"/>
            <a:ext cx="200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Plasma propagation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0A951F-7EC2-BE31-75CA-A4AF91CF3655}"/>
                  </a:ext>
                </a:extLst>
              </p:cNvPr>
              <p:cNvSpPr txBox="1"/>
              <p:nvPr/>
            </p:nvSpPr>
            <p:spPr>
              <a:xfrm>
                <a:off x="575158" y="4111710"/>
                <a:ext cx="3558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 since previous hit in same cell (sec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0A951F-7EC2-BE31-75CA-A4AF91CF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8" y="4111710"/>
                <a:ext cx="3558346" cy="307777"/>
              </a:xfrm>
              <a:prstGeom prst="rect">
                <a:avLst/>
              </a:prstGeom>
              <a:blipFill>
                <a:blip r:embed="rId5"/>
                <a:stretch>
                  <a:fillRect l="-71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F4E6EA-4DA7-45A7-2677-F4C5497FBFB9}"/>
              </a:ext>
            </a:extLst>
          </p:cNvPr>
          <p:cNvSpPr txBox="1"/>
          <p:nvPr/>
        </p:nvSpPr>
        <p:spPr>
          <a:xfrm rot="16200000">
            <a:off x="3218761" y="2416250"/>
            <a:ext cx="200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Plasma propagation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97F0F-0CB4-ED7B-5171-E7C8C7DBE2B2}"/>
              </a:ext>
            </a:extLst>
          </p:cNvPr>
          <p:cNvSpPr txBox="1"/>
          <p:nvPr/>
        </p:nvSpPr>
        <p:spPr>
          <a:xfrm rot="16200000">
            <a:off x="7291392" y="2295518"/>
            <a:ext cx="200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Plasma propagation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F98B2-1FE1-16C2-FB15-5BA7D59278D7}"/>
              </a:ext>
            </a:extLst>
          </p:cNvPr>
          <p:cNvSpPr txBox="1"/>
          <p:nvPr/>
        </p:nvSpPr>
        <p:spPr>
          <a:xfrm>
            <a:off x="639599" y="4964405"/>
            <a:ext cx="934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 could be applied to NEMO data – take into account last hit time to correct z calculation</a:t>
            </a:r>
          </a:p>
          <a:p>
            <a:endParaRPr lang="en-US" dirty="0"/>
          </a:p>
          <a:p>
            <a:r>
              <a:rPr lang="en-US" dirty="0"/>
              <a:t>Similar effect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841479-BEA4-2C8B-17DD-09CAC2827983}"/>
                  </a:ext>
                </a:extLst>
              </p:cNvPr>
              <p:cNvSpPr txBox="1"/>
              <p:nvPr/>
            </p:nvSpPr>
            <p:spPr>
              <a:xfrm>
                <a:off x="4552886" y="4111710"/>
                <a:ext cx="3558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 since previous hit in same cell (sec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841479-BEA4-2C8B-17DD-09CAC2827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886" y="4111710"/>
                <a:ext cx="3558346" cy="307777"/>
              </a:xfrm>
              <a:prstGeom prst="rect">
                <a:avLst/>
              </a:prstGeom>
              <a:blipFill>
                <a:blip r:embed="rId6"/>
                <a:stretch>
                  <a:fillRect l="-35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65614-E3AF-636C-5DAF-A77616B7AF12}"/>
                  </a:ext>
                </a:extLst>
              </p:cNvPr>
              <p:cNvSpPr txBox="1"/>
              <p:nvPr/>
            </p:nvSpPr>
            <p:spPr>
              <a:xfrm>
                <a:off x="8610170" y="4111710"/>
                <a:ext cx="3558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 since previous hit in same cell (sec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65614-E3AF-636C-5DAF-A77616B7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70" y="4111710"/>
                <a:ext cx="3558346" cy="307777"/>
              </a:xfrm>
              <a:prstGeom prst="rect">
                <a:avLst/>
              </a:prstGeom>
              <a:blipFill>
                <a:blip r:embed="rId7"/>
                <a:stretch>
                  <a:fillRect l="-35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33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0AC9C-045F-7EDF-4DB7-740FB05B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Plasma propagation times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9B92-B2A0-C8F6-2C69-1133499C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C9AFCA82-4939-E048-9912-B5216FA924D6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7C31E-57CA-0E4E-8CFF-2BCFFCCE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8D71A-6ADB-6078-E850-60174EE2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7" name="Picture 6" descr="A picture containing line, screenshot, circuit&#10;&#10;Description automatically generated">
            <a:extLst>
              <a:ext uri="{FF2B5EF4-FFF2-40B4-BE49-F238E27FC236}">
                <a16:creationId xmlns:a16="http://schemas.microsoft.com/office/drawing/2014/main" id="{99F8192E-B3A3-C594-CFAC-1E822013A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5" r="589"/>
          <a:stretch/>
        </p:blipFill>
        <p:spPr>
          <a:xfrm>
            <a:off x="803245" y="899069"/>
            <a:ext cx="10072757" cy="1746661"/>
          </a:xfrm>
          <a:prstGeom prst="rect">
            <a:avLst/>
          </a:prstGeom>
        </p:spPr>
      </p:pic>
      <p:pic>
        <p:nvPicPr>
          <p:cNvPr id="8" name="Content Placeholder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EC8CD79-D97C-BF16-0F26-C42EB748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11" y="2791349"/>
            <a:ext cx="3836810" cy="3454172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156BC25-5D35-F67A-6FAE-19BAE5E9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24" y="2791349"/>
            <a:ext cx="3836811" cy="34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AA0740CE-C565-9582-3F02-24607B491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954" y="1522069"/>
            <a:ext cx="3920446" cy="36625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30BBFE-6167-861D-E748-E54823B8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Plasma propagation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E850B-8D83-2401-4699-32869768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DBA391B9-5AA2-0D40-8180-F5E333BB893F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DA27A-07F4-485E-2B9E-AB8C0C54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D8F38-922E-B173-4D27-6DB30E2F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94AC9-3C07-A621-3897-83835EE7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1" y="1511362"/>
            <a:ext cx="3856689" cy="3662522"/>
          </a:xfrm>
          <a:prstGeom prst="rect">
            <a:avLst/>
          </a:prstGeom>
        </p:spPr>
      </p:pic>
      <p:pic>
        <p:nvPicPr>
          <p:cNvPr id="12" name="Picture 11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0879F2A1-3CD5-07B6-E8B5-0B4479631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511362"/>
            <a:ext cx="4103011" cy="38330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7DF273-099A-1F84-AF2D-0F01D529BF97}"/>
              </a:ext>
            </a:extLst>
          </p:cNvPr>
          <p:cNvSpPr/>
          <p:nvPr/>
        </p:nvSpPr>
        <p:spPr>
          <a:xfrm>
            <a:off x="0" y="1330036"/>
            <a:ext cx="8153400" cy="427190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5E76-FDF7-0BF0-E411-71712A838682}"/>
              </a:ext>
            </a:extLst>
          </p:cNvPr>
          <p:cNvSpPr txBox="1"/>
          <p:nvPr/>
        </p:nvSpPr>
        <p:spPr>
          <a:xfrm>
            <a:off x="4076700" y="8981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53ED4-8F0F-3FDA-E6CE-DBD8EB84F2A2}"/>
              </a:ext>
            </a:extLst>
          </p:cNvPr>
          <p:cNvSpPr txBox="1"/>
          <p:nvPr/>
        </p:nvSpPr>
        <p:spPr>
          <a:xfrm>
            <a:off x="10008863" y="898190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0ED58-9DCD-3088-D65A-8C7C873E0A70}"/>
              </a:ext>
            </a:extLst>
          </p:cNvPr>
          <p:cNvSpPr txBox="1"/>
          <p:nvPr/>
        </p:nvSpPr>
        <p:spPr>
          <a:xfrm>
            <a:off x="6412698" y="5745032"/>
            <a:ext cx="610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CALO HT=100mV LT=50mV ; TRACKER GA=40 HNT/LNT/HPT=1.4/1.6/1.8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C5F23-3852-8D1F-525A-3165FBB033AA}"/>
              </a:ext>
            </a:extLst>
          </p:cNvPr>
          <p:cNvSpPr txBox="1"/>
          <p:nvPr/>
        </p:nvSpPr>
        <p:spPr>
          <a:xfrm>
            <a:off x="217011" y="5551864"/>
            <a:ext cx="7641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CALO HT=50 LT=25 ; Tracker default</a:t>
            </a:r>
          </a:p>
          <a:p>
            <a:endParaRPr lang="en-GB" dirty="0"/>
          </a:p>
          <a:p>
            <a:r>
              <a:rPr lang="en-GB" sz="1800" dirty="0">
                <a:effectLst/>
              </a:rPr>
              <a:t>TRACKERHV 1550/1550/1570</a:t>
            </a:r>
          </a:p>
          <a:p>
            <a:r>
              <a:rPr lang="en-GB" sz="1800" dirty="0">
                <a:effectLst/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13409-4A2A-12B4-411E-E9A189578FF4}"/>
              </a:ext>
            </a:extLst>
          </p:cNvPr>
          <p:cNvSpPr txBox="1"/>
          <p:nvPr/>
        </p:nvSpPr>
        <p:spPr>
          <a:xfrm>
            <a:off x="1216342" y="5073992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Plasma propagation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B5077-4F42-C911-C2CC-74ED83F93ADE}"/>
              </a:ext>
            </a:extLst>
          </p:cNvPr>
          <p:cNvSpPr txBox="1"/>
          <p:nvPr/>
        </p:nvSpPr>
        <p:spPr>
          <a:xfrm rot="16200000">
            <a:off x="-2991961" y="1337403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Time since run began (s)</a:t>
            </a:r>
          </a:p>
        </p:txBody>
      </p:sp>
    </p:spTree>
    <p:extLst>
      <p:ext uri="{BB962C8B-B14F-4D97-AF65-F5344CB8AC3E}">
        <p14:creationId xmlns:p14="http://schemas.microsoft.com/office/powerpoint/2010/main" val="390456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7A948A-1CBC-A7C1-B0FD-1C713472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Cathode Timestamps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8CF9-68D4-A1EE-224A-A3BD6BCC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A1F52BC9-BAFA-7C4D-944E-BDB18122DB09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0A675-337F-94DC-303E-80D9691A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9A25-8919-7BFD-6BC9-9357BFD7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F2A2-77D6-3579-84B2-029718F0CB32}"/>
              </a:ext>
            </a:extLst>
          </p:cNvPr>
          <p:cNvSpPr txBox="1"/>
          <p:nvPr/>
        </p:nvSpPr>
        <p:spPr>
          <a:xfrm>
            <a:off x="2862356" y="4671852"/>
            <a:ext cx="754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 Time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1BA3D3-CDFA-2FA2-B24B-D9B0955E6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6" r="8978"/>
          <a:stretch/>
        </p:blipFill>
        <p:spPr>
          <a:xfrm>
            <a:off x="172004" y="1234892"/>
            <a:ext cx="7158394" cy="42838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5FA3EA-43C4-8715-EF6C-AEBC7CDA0918}"/>
              </a:ext>
            </a:extLst>
          </p:cNvPr>
          <p:cNvSpPr/>
          <p:nvPr/>
        </p:nvSpPr>
        <p:spPr>
          <a:xfrm>
            <a:off x="6937081" y="5340811"/>
            <a:ext cx="432486" cy="142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CDC29-3BDF-173D-6201-52A07A1C89C7}"/>
              </a:ext>
            </a:extLst>
          </p:cNvPr>
          <p:cNvSpPr txBox="1"/>
          <p:nvPr/>
        </p:nvSpPr>
        <p:spPr>
          <a:xfrm rot="16200000">
            <a:off x="-315492" y="287401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Bot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75FDD-2021-A27B-E0BE-E126ABCEA6AD}"/>
              </a:ext>
            </a:extLst>
          </p:cNvPr>
          <p:cNvSpPr txBox="1"/>
          <p:nvPr/>
        </p:nvSpPr>
        <p:spPr>
          <a:xfrm>
            <a:off x="6407052" y="1683774"/>
            <a:ext cx="744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Crate 1 </a:t>
            </a:r>
          </a:p>
          <a:p>
            <a:endParaRPr lang="en-US" dirty="0"/>
          </a:p>
          <a:p>
            <a:r>
              <a:rPr lang="en-US" sz="1400" dirty="0"/>
              <a:t>Crate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CBC0D-CFD0-D0CE-73C2-CA02CD683541}"/>
              </a:ext>
            </a:extLst>
          </p:cNvPr>
          <p:cNvSpPr/>
          <p:nvPr/>
        </p:nvSpPr>
        <p:spPr>
          <a:xfrm>
            <a:off x="6557888" y="1969584"/>
            <a:ext cx="214465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49791-4FE3-B4C0-1CB0-66476891B36F}"/>
              </a:ext>
            </a:extLst>
          </p:cNvPr>
          <p:cNvSpPr/>
          <p:nvPr/>
        </p:nvSpPr>
        <p:spPr>
          <a:xfrm>
            <a:off x="6575385" y="2456036"/>
            <a:ext cx="214465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3FCA5-7477-9A19-C965-249C15C2112F}"/>
              </a:ext>
            </a:extLst>
          </p:cNvPr>
          <p:cNvSpPr txBox="1"/>
          <p:nvPr/>
        </p:nvSpPr>
        <p:spPr>
          <a:xfrm>
            <a:off x="1772904" y="1005719"/>
            <a:ext cx="474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hits with both cathode timestamps registered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224C20-9409-695E-08F8-F79645444153}"/>
              </a:ext>
            </a:extLst>
          </p:cNvPr>
          <p:cNvSpPr txBox="1"/>
          <p:nvPr/>
        </p:nvSpPr>
        <p:spPr>
          <a:xfrm>
            <a:off x="7646288" y="1234892"/>
            <a:ext cx="40872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trend as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Unexpected fringe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Unexpected data points near each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Crate dependency as expected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E487C0-E542-F4F8-A05E-5BF7E91BE864}"/>
              </a:ext>
            </a:extLst>
          </p:cNvPr>
          <p:cNvSpPr/>
          <p:nvPr/>
        </p:nvSpPr>
        <p:spPr>
          <a:xfrm rot="20036764">
            <a:off x="4177942" y="3596977"/>
            <a:ext cx="1163489" cy="100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B754AF-77FB-9DAF-17CB-462E9E5337DD}"/>
              </a:ext>
            </a:extLst>
          </p:cNvPr>
          <p:cNvSpPr/>
          <p:nvPr/>
        </p:nvSpPr>
        <p:spPr>
          <a:xfrm rot="18187440">
            <a:off x="2084496" y="2365052"/>
            <a:ext cx="998613" cy="128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C8CAAF-AB1D-7672-912D-35B1F521CAF5}"/>
              </a:ext>
            </a:extLst>
          </p:cNvPr>
          <p:cNvSpPr/>
          <p:nvPr/>
        </p:nvSpPr>
        <p:spPr>
          <a:xfrm rot="17193156">
            <a:off x="1069562" y="1853563"/>
            <a:ext cx="998613" cy="128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60C2C9-FF12-FD9A-4239-9078E6FF9096}"/>
              </a:ext>
            </a:extLst>
          </p:cNvPr>
          <p:cNvSpPr/>
          <p:nvPr/>
        </p:nvSpPr>
        <p:spPr>
          <a:xfrm rot="18899974">
            <a:off x="2716372" y="2667374"/>
            <a:ext cx="998613" cy="128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-shape 36">
            <a:extLst>
              <a:ext uri="{FF2B5EF4-FFF2-40B4-BE49-F238E27FC236}">
                <a16:creationId xmlns:a16="http://schemas.microsoft.com/office/drawing/2014/main" id="{D549A7B5-0446-735B-8142-90D3C6C7A97B}"/>
              </a:ext>
            </a:extLst>
          </p:cNvPr>
          <p:cNvSpPr/>
          <p:nvPr/>
        </p:nvSpPr>
        <p:spPr>
          <a:xfrm>
            <a:off x="602447" y="3259476"/>
            <a:ext cx="3309052" cy="2021078"/>
          </a:xfrm>
          <a:prstGeom prst="corner">
            <a:avLst>
              <a:gd name="adj1" fmla="val 6431"/>
              <a:gd name="adj2" fmla="val 7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6">
            <a:extLst>
              <a:ext uri="{FF2B5EF4-FFF2-40B4-BE49-F238E27FC236}">
                <a16:creationId xmlns:a16="http://schemas.microsoft.com/office/drawing/2014/main" id="{D40BBA29-BC67-5FC5-9E53-A2AD168F0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1542"/>
          <a:stretch/>
        </p:blipFill>
        <p:spPr>
          <a:xfrm>
            <a:off x="7646288" y="4836639"/>
            <a:ext cx="3821994" cy="6277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E69680B-FA5B-7E41-9115-E38D631DB087}"/>
              </a:ext>
            </a:extLst>
          </p:cNvPr>
          <p:cNvSpPr txBox="1"/>
          <p:nvPr/>
        </p:nvSpPr>
        <p:spPr>
          <a:xfrm>
            <a:off x="7967144" y="1641020"/>
            <a:ext cx="3445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Bot_Time</a:t>
            </a:r>
            <a:r>
              <a:rPr lang="en-US" sz="1200" dirty="0"/>
              <a:t> = -</a:t>
            </a:r>
            <a:r>
              <a:rPr lang="en-US" sz="1200" dirty="0" err="1"/>
              <a:t>Top_Time</a:t>
            </a:r>
            <a:r>
              <a:rPr lang="en-US" sz="1200" dirty="0"/>
              <a:t> + </a:t>
            </a:r>
            <a:r>
              <a:rPr lang="en-US" sz="1200" dirty="0" err="1"/>
              <a:t>Plasma_Propagation_Time</a:t>
            </a:r>
            <a:r>
              <a:rPr lang="en-US" sz="12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BD688-FB71-F2DD-A581-A9FE5186F34C}"/>
              </a:ext>
            </a:extLst>
          </p:cNvPr>
          <p:cNvSpPr txBox="1"/>
          <p:nvPr/>
        </p:nvSpPr>
        <p:spPr>
          <a:xfrm>
            <a:off x="3614317" y="5480560"/>
            <a:ext cx="754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 Time</a:t>
            </a:r>
          </a:p>
        </p:txBody>
      </p:sp>
    </p:spTree>
    <p:extLst>
      <p:ext uri="{BB962C8B-B14F-4D97-AF65-F5344CB8AC3E}">
        <p14:creationId xmlns:p14="http://schemas.microsoft.com/office/powerpoint/2010/main" val="30411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7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B5DBE75-C9E7-68FE-6599-FB21E52C5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82"/>
          <a:stretch/>
        </p:blipFill>
        <p:spPr>
          <a:xfrm>
            <a:off x="2781010" y="772583"/>
            <a:ext cx="6288491" cy="56250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F0CDCF-A767-9BEF-7368-2EEE489A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Plasma propagation time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6178-C677-B868-18EF-D27CFA93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C7848C50-935D-CE47-B5AA-F5E651B348A5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30164-3E26-CAD0-FD2A-6C5D29CC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92ADB-E11F-9A98-A37D-78C6E1F6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7EBA2-6D6A-73BA-3129-E13C218DEF80}"/>
              </a:ext>
            </a:extLst>
          </p:cNvPr>
          <p:cNvSpPr txBox="1"/>
          <p:nvPr/>
        </p:nvSpPr>
        <p:spPr>
          <a:xfrm rot="16200000">
            <a:off x="1494139" y="3259722"/>
            <a:ext cx="2291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Plasma propagation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5DF81-85CC-B37C-02E9-5E8A5E28643F}"/>
              </a:ext>
            </a:extLst>
          </p:cNvPr>
          <p:cNvSpPr txBox="1"/>
          <p:nvPr/>
        </p:nvSpPr>
        <p:spPr>
          <a:xfrm>
            <a:off x="4718239" y="6191610"/>
            <a:ext cx="31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since previous hit in same cell</a:t>
            </a:r>
          </a:p>
        </p:txBody>
      </p:sp>
    </p:spTree>
    <p:extLst>
      <p:ext uri="{BB962C8B-B14F-4D97-AF65-F5344CB8AC3E}">
        <p14:creationId xmlns:p14="http://schemas.microsoft.com/office/powerpoint/2010/main" val="395189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graph&#10;&#10;Description automatically generated">
            <a:extLst>
              <a:ext uri="{FF2B5EF4-FFF2-40B4-BE49-F238E27FC236}">
                <a16:creationId xmlns:a16="http://schemas.microsoft.com/office/drawing/2014/main" id="{B7B9D9A8-DCE6-46EE-70F7-C6B701F55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928" y="1028779"/>
            <a:ext cx="4291294" cy="32286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FD5BF-9377-6E0B-C326-02883473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1C32F-1EC3-E42F-30BF-02226452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AA10-6DA1-0644-ACEB-A4B4C89E5903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492B-5E3E-0864-740E-0E469866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3628-7E60-F021-43DA-576E6806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graph of a model&#10;&#10;Description automatically generated">
            <a:extLst>
              <a:ext uri="{FF2B5EF4-FFF2-40B4-BE49-F238E27FC236}">
                <a16:creationId xmlns:a16="http://schemas.microsoft.com/office/drawing/2014/main" id="{11B2557F-1755-C989-0390-2C7048F3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44" y="1028779"/>
            <a:ext cx="4291294" cy="3228623"/>
          </a:xfrm>
          <a:prstGeom prst="rect">
            <a:avLst/>
          </a:prstGeom>
        </p:spPr>
      </p:pic>
      <p:pic>
        <p:nvPicPr>
          <p:cNvPr id="11" name="Picture 10" descr="A graph with orange lines and blue lines&#10;&#10;Description automatically generated">
            <a:extLst>
              <a:ext uri="{FF2B5EF4-FFF2-40B4-BE49-F238E27FC236}">
                <a16:creationId xmlns:a16="http://schemas.microsoft.com/office/drawing/2014/main" id="{C5A4268B-D93A-DBAA-A532-E9F146FE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028778"/>
            <a:ext cx="4291296" cy="32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7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42867-C7CB-B0C6-1FA9-48A246C3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BE0C-6EEC-DD4F-B02C-EF3EC812A986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9A674-5565-74FD-514A-B40136E1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91C89-9D29-5C9B-9967-B9236EBF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B02A402-CAE4-9BF5-F48D-D1384BE4A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96" y="3174874"/>
            <a:ext cx="11579255" cy="2865973"/>
          </a:xfrm>
        </p:spPr>
        <p:txBody>
          <a:bodyPr>
            <a:normAutofit/>
          </a:bodyPr>
          <a:lstStyle/>
          <a:p>
            <a:r>
              <a:rPr lang="en-US" dirty="0"/>
              <a:t>Data structure</a:t>
            </a:r>
          </a:p>
          <a:p>
            <a:r>
              <a:rPr lang="en-US" dirty="0"/>
              <a:t>UDD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pCD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R1,R2,R3,R4,R5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drift time, cathodes[3]*, PPT[3]*</a:t>
            </a:r>
          </a:p>
          <a:p>
            <a:r>
              <a:rPr lang="en-US" dirty="0"/>
              <a:t>Uncertainties on these values</a:t>
            </a:r>
          </a:p>
          <a:p>
            <a:r>
              <a:rPr lang="en-US" dirty="0"/>
              <a:t>What else add?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9F5C81B-B3F3-9DCD-BF89-260C224EAF5F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pCD</a:t>
            </a:r>
            <a:r>
              <a:rPr lang="en-US" dirty="0"/>
              <a:t> data storage</a:t>
            </a:r>
          </a:p>
        </p:txBody>
      </p:sp>
      <p:pic>
        <p:nvPicPr>
          <p:cNvPr id="16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90919E0-728D-0C55-F46A-C5E648FC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" y="745213"/>
            <a:ext cx="12158952" cy="23780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A3C684-E526-E4DE-FA13-4C7830188224}"/>
              </a:ext>
            </a:extLst>
          </p:cNvPr>
          <p:cNvSpPr/>
          <p:nvPr/>
        </p:nvSpPr>
        <p:spPr>
          <a:xfrm>
            <a:off x="33048" y="801655"/>
            <a:ext cx="7322792" cy="224634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B9F484-9ED3-0B73-4BDD-5B88E835876C}"/>
              </a:ext>
            </a:extLst>
          </p:cNvPr>
          <p:cNvSpPr/>
          <p:nvPr/>
        </p:nvSpPr>
        <p:spPr>
          <a:xfrm>
            <a:off x="9415752" y="817153"/>
            <a:ext cx="2743200" cy="224634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A8DB9-547B-3CA1-5CDD-915B3B2FA361}"/>
              </a:ext>
            </a:extLst>
          </p:cNvPr>
          <p:cNvSpPr txBox="1"/>
          <p:nvPr/>
        </p:nvSpPr>
        <p:spPr>
          <a:xfrm>
            <a:off x="8205849" y="555765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 cd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3B950C-BBAF-D7D9-8978-BF4EFD75C466}"/>
              </a:ext>
            </a:extLst>
          </p:cNvPr>
          <p:cNvSpPr txBox="1"/>
          <p:nvPr/>
        </p:nvSpPr>
        <p:spPr>
          <a:xfrm>
            <a:off x="8443356" y="6234545"/>
            <a:ext cx="246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Pcd</a:t>
            </a:r>
            <a:r>
              <a:rPr lang="en-US" dirty="0"/>
              <a:t> format more unsure</a:t>
            </a:r>
          </a:p>
        </p:txBody>
      </p:sp>
    </p:spTree>
    <p:extLst>
      <p:ext uri="{BB962C8B-B14F-4D97-AF65-F5344CB8AC3E}">
        <p14:creationId xmlns:p14="http://schemas.microsoft.com/office/powerpoint/2010/main" val="9761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8B8B05-B681-374B-D887-F95C9E6E1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 </a:t>
            </a:r>
            <a:endParaRPr lang="en-GB" sz="2400" dirty="0"/>
          </a:p>
          <a:p>
            <a:pPr marL="0" indent="0">
              <a:buNone/>
            </a:pPr>
            <a:r>
              <a:rPr lang="en-GB" sz="2400" dirty="0">
                <a:effectLst/>
              </a:rPr>
              <a:t>In NEMO-3:</a:t>
            </a:r>
          </a:p>
          <a:p>
            <a:pPr marL="0" indent="0">
              <a:buNone/>
            </a:pPr>
            <a:r>
              <a:rPr lang="en-GB" sz="2400" dirty="0">
                <a:effectLst/>
              </a:rPr>
              <a:t>H’ = 2620mm</a:t>
            </a:r>
          </a:p>
          <a:p>
            <a:pPr marL="0" indent="0">
              <a:buNone/>
            </a:pPr>
            <a:r>
              <a:rPr lang="en-GB" sz="2400" dirty="0"/>
              <a:t>H = 2700mm</a:t>
            </a:r>
          </a:p>
          <a:p>
            <a:pPr marL="0" indent="0">
              <a:buNone/>
            </a:pPr>
            <a:endParaRPr lang="en-GB" sz="2400" dirty="0">
              <a:effectLst/>
            </a:endParaRPr>
          </a:p>
          <a:p>
            <a:pPr marL="0" indent="0">
              <a:buNone/>
            </a:pPr>
            <a:r>
              <a:rPr lang="en-GB" sz="2400" dirty="0"/>
              <a:t>Different dimensions for </a:t>
            </a:r>
            <a:r>
              <a:rPr lang="en-GB" sz="2400" dirty="0" err="1"/>
              <a:t>SuperNEMO</a:t>
            </a:r>
            <a:r>
              <a:rPr lang="en-GB" sz="2400" dirty="0"/>
              <a:t> tracker cell but does same concept apply?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>
                <a:effectLst/>
              </a:rPr>
              <a:t>“Cathode signals exceed their electronic threshold a few cm before the plasma reaches the cathode ring”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</a:t>
            </a:r>
            <a:br>
              <a:rPr lang="en-GB" dirty="0">
                <a:effectLst/>
              </a:rPr>
            </a:b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3AF512-895F-EAC8-314E-F46EAD0C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3DDC-9F6C-EA28-D103-C416791E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E9CF-9189-C643-8C22-A522AEF45C80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A182E-96CF-EB46-B487-05B43041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4755-148A-6DBC-F96D-1F53D665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8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7B585-E9EE-9843-903E-C93F7042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DEDC5-C746-317B-BCA7-5817F2B5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5DD41CB6-E1BA-BE4B-8793-68ABF2449C4D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306CD-470F-DF5C-EAF3-21DC8691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670FA-A48C-2368-2357-14693B77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8" name="Picture 7" descr="A picture containing diagram, text, plot, design&#10;&#10;Description automatically generated">
            <a:extLst>
              <a:ext uri="{FF2B5EF4-FFF2-40B4-BE49-F238E27FC236}">
                <a16:creationId xmlns:a16="http://schemas.microsoft.com/office/drawing/2014/main" id="{22A5834F-5308-8EDD-C5E3-F054CBC9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" y="784214"/>
            <a:ext cx="6238843" cy="56419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AA55CA-E7C3-DE03-F717-845D3926FBD8}"/>
              </a:ext>
            </a:extLst>
          </p:cNvPr>
          <p:cNvSpPr txBox="1"/>
          <p:nvPr/>
        </p:nvSpPr>
        <p:spPr>
          <a:xfrm>
            <a:off x="6412698" y="4439787"/>
            <a:ext cx="55389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shows the fault is </a:t>
            </a:r>
            <a:r>
              <a:rPr lang="en-US" dirty="0" err="1"/>
              <a:t>depenant</a:t>
            </a:r>
            <a:r>
              <a:rPr lang="en-US" dirty="0"/>
              <a:t> on how goes </a:t>
            </a:r>
            <a:r>
              <a:rPr lang="en-US" dirty="0" err="1"/>
              <a:t>wronmg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But this might already have been pointed out</a:t>
            </a:r>
          </a:p>
          <a:p>
            <a:pPr marL="285750" indent="-285750">
              <a:buFontTx/>
              <a:buChar char="-"/>
            </a:pPr>
            <a:r>
              <a:rPr lang="en-US" dirty="0"/>
              <a:t>By previous slide – 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Perhaps this would be useful as an extra slide?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much detail otherwise???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6733D-27CC-67FB-926D-15CE2418C20D}"/>
              </a:ext>
            </a:extLst>
          </p:cNvPr>
          <p:cNvSpPr txBox="1"/>
          <p:nvPr/>
        </p:nvSpPr>
        <p:spPr>
          <a:xfrm>
            <a:off x="6721469" y="1814377"/>
            <a:ext cx="2863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r5 and r6 like this </a:t>
            </a:r>
            <a:r>
              <a:rPr lang="en-US" dirty="0" err="1"/>
              <a:t>aswell</a:t>
            </a:r>
            <a:endParaRPr lang="en-US" dirty="0"/>
          </a:p>
          <a:p>
            <a:endParaRPr lang="en-US" dirty="0"/>
          </a:p>
          <a:p>
            <a:r>
              <a:rPr lang="en-US" dirty="0"/>
              <a:t>(first and last – not r5 r6)</a:t>
            </a:r>
          </a:p>
        </p:txBody>
      </p:sp>
    </p:spTree>
    <p:extLst>
      <p:ext uri="{BB962C8B-B14F-4D97-AF65-F5344CB8AC3E}">
        <p14:creationId xmlns:p14="http://schemas.microsoft.com/office/powerpoint/2010/main" val="173984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485088-E437-242E-974B-86716B18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fringes still exist in these cases of specific scenarios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979A8D-9557-FDC7-A66B-1764CE3E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E08AB-08B0-DF18-7D3D-8367D7AF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78C2FF46-DEA3-5D40-B3A0-0648A64742BE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9777A-A35E-B5D4-811A-CFB519D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2AB2A-28EA-9898-7D81-823E3599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7D5ED-A762-8C2D-776F-A67553FAA96E}"/>
              </a:ext>
            </a:extLst>
          </p:cNvPr>
          <p:cNvSpPr txBox="1"/>
          <p:nvPr/>
        </p:nvSpPr>
        <p:spPr>
          <a:xfrm>
            <a:off x="552718" y="1525891"/>
            <a:ext cx="1143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results of how well replacements worked for previous scenarios- Compared to how normal distribution looks with</a:t>
            </a:r>
          </a:p>
          <a:p>
            <a:r>
              <a:rPr lang="en-US" dirty="0"/>
              <a:t>R5 and R6 </a:t>
            </a:r>
          </a:p>
        </p:txBody>
      </p:sp>
    </p:spTree>
    <p:extLst>
      <p:ext uri="{BB962C8B-B14F-4D97-AF65-F5344CB8AC3E}">
        <p14:creationId xmlns:p14="http://schemas.microsoft.com/office/powerpoint/2010/main" val="721793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091A1-2CFE-014D-696A-5EF12C72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point of this talk?</a:t>
            </a:r>
          </a:p>
          <a:p>
            <a:endParaRPr lang="en-US" dirty="0"/>
          </a:p>
          <a:p>
            <a:r>
              <a:rPr lang="en-US" dirty="0"/>
              <a:t>General overview of tracker timestamps for certain people </a:t>
            </a:r>
          </a:p>
          <a:p>
            <a:r>
              <a:rPr lang="en-US" dirty="0"/>
              <a:t>Examples of cases where the timestamps are faulty </a:t>
            </a:r>
          </a:p>
          <a:p>
            <a:r>
              <a:rPr lang="en-US" dirty="0"/>
              <a:t>Update on info ability to correct using anode and cathode timestamps</a:t>
            </a:r>
          </a:p>
          <a:p>
            <a:r>
              <a:rPr lang="en-US" dirty="0"/>
              <a:t>Uncertainty analysis on these values </a:t>
            </a:r>
          </a:p>
          <a:p>
            <a:r>
              <a:rPr lang="en-US" dirty="0"/>
              <a:t>Opportunity for updated vertical position correction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EE2D94-4DCC-3B82-4EF1-6020F7F8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04E9-C5F5-81D7-8308-E7452CC1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599FF4A6-E608-6F49-89ED-421C704EADB9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FA79-69BC-3B44-91C4-075FBADA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13661-088B-9CCF-9723-522C9221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8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line, plot&#10;&#10;Description automatically generated">
            <a:extLst>
              <a:ext uri="{FF2B5EF4-FFF2-40B4-BE49-F238E27FC236}">
                <a16:creationId xmlns:a16="http://schemas.microsoft.com/office/drawing/2014/main" id="{53F1E377-A078-B3AF-55EA-F61FF803A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027"/>
          <a:stretch/>
        </p:blipFill>
        <p:spPr>
          <a:xfrm>
            <a:off x="500586" y="1086014"/>
            <a:ext cx="3750904" cy="2231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27A9C8-37F1-BD36-5810-61EC3081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Non-constant plasma velocity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75507-D789-F433-257C-18B20B1A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7011" y="6530164"/>
            <a:ext cx="2743200" cy="365125"/>
          </a:xfrm>
        </p:spPr>
        <p:txBody>
          <a:bodyPr/>
          <a:lstStyle/>
          <a:p>
            <a:fld id="{A0B33866-D219-884E-BF11-DA367729786E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548B-3402-CAF7-AE26-0EFB29CD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039" y="6530164"/>
            <a:ext cx="2743200" cy="365125"/>
          </a:xfrm>
        </p:spPr>
        <p:txBody>
          <a:bodyPr/>
          <a:lstStyle/>
          <a:p>
            <a:fld id="{B81272B7-0E1B-194B-BC37-88CC05C636C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A9487-44C9-34B9-72BD-754C316B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6758"/>
            <a:ext cx="4114800" cy="365125"/>
          </a:xfrm>
        </p:spPr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DD1FC06-0588-4A3E-887D-AC75C3F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95"/>
          <a:stretch/>
        </p:blipFill>
        <p:spPr>
          <a:xfrm>
            <a:off x="4899702" y="1034319"/>
            <a:ext cx="2751283" cy="2264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CF150-55B3-3125-24BA-935681CE8D22}"/>
              </a:ext>
            </a:extLst>
          </p:cNvPr>
          <p:cNvSpPr txBox="1"/>
          <p:nvPr/>
        </p:nvSpPr>
        <p:spPr>
          <a:xfrm rot="16200000">
            <a:off x="-537521" y="1971988"/>
            <a:ext cx="1639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Velocity of plasma (AU)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50E74-64F1-A550-7C2F-33FCD268CBB7}"/>
              </a:ext>
            </a:extLst>
          </p:cNvPr>
          <p:cNvSpPr txBox="1"/>
          <p:nvPr/>
        </p:nvSpPr>
        <p:spPr>
          <a:xfrm>
            <a:off x="1593362" y="3321800"/>
            <a:ext cx="136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 since hit (AU)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B2D36-15BE-993C-AA65-907483757C1C}"/>
              </a:ext>
            </a:extLst>
          </p:cNvPr>
          <p:cNvSpPr txBox="1"/>
          <p:nvPr/>
        </p:nvSpPr>
        <p:spPr>
          <a:xfrm>
            <a:off x="1135089" y="761949"/>
            <a:ext cx="2481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Simple velocity model of the plasma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8B360-AF56-1663-B684-0D175DC5813A}"/>
              </a:ext>
            </a:extLst>
          </p:cNvPr>
          <p:cNvSpPr txBox="1"/>
          <p:nvPr/>
        </p:nvSpPr>
        <p:spPr>
          <a:xfrm>
            <a:off x="5501447" y="3241077"/>
            <a:ext cx="124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of hit (z/l)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51021-B315-0A97-5242-68C84A23CA5F}"/>
              </a:ext>
            </a:extLst>
          </p:cNvPr>
          <p:cNvSpPr txBox="1"/>
          <p:nvPr/>
        </p:nvSpPr>
        <p:spPr>
          <a:xfrm rot="16200000">
            <a:off x="3678028" y="1971988"/>
            <a:ext cx="206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 (AU)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8A853-5949-756C-A807-FF09F45FE15C}"/>
              </a:ext>
            </a:extLst>
          </p:cNvPr>
          <p:cNvCxnSpPr>
            <a:cxnSpLocks/>
          </p:cNvCxnSpPr>
          <p:nvPr/>
        </p:nvCxnSpPr>
        <p:spPr>
          <a:xfrm flipH="1">
            <a:off x="6413093" y="2953712"/>
            <a:ext cx="332797" cy="24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5E1C3D-7B0B-9724-783A-25989E04C52C}"/>
              </a:ext>
            </a:extLst>
          </p:cNvPr>
          <p:cNvSpPr txBox="1"/>
          <p:nvPr/>
        </p:nvSpPr>
        <p:spPr>
          <a:xfrm>
            <a:off x="6664054" y="2698734"/>
            <a:ext cx="1013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Centre of cell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FC1A3-3409-157C-C37C-FF62E7F3F88C}"/>
              </a:ext>
            </a:extLst>
          </p:cNvPr>
          <p:cNvSpPr txBox="1"/>
          <p:nvPr/>
        </p:nvSpPr>
        <p:spPr>
          <a:xfrm>
            <a:off x="7804241" y="732835"/>
            <a:ext cx="4275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Ie</a:t>
            </a:r>
            <a:r>
              <a:rPr lang="en-US" sz="1400" dirty="0"/>
              <a:t>. Plasma slows down over time in this model, results in hits in middle having shorter plasma propagation times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3055D-B0EA-7CDE-B1AD-E75D2CDE6F1A}"/>
              </a:ext>
            </a:extLst>
          </p:cNvPr>
          <p:cNvSpPr txBox="1"/>
          <p:nvPr/>
        </p:nvSpPr>
        <p:spPr>
          <a:xfrm>
            <a:off x="5205466" y="716682"/>
            <a:ext cx="2139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Can measure this distribution !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B12C3-9823-0DC9-D22F-2EF2AC3FE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3" y="3667021"/>
            <a:ext cx="3052379" cy="2677578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90AF60F-A0EA-41FD-0541-2C94FE857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10" y="3652859"/>
            <a:ext cx="3052379" cy="26775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2D01C4C-A99A-C57A-1EBB-6F7960CFEC13}"/>
              </a:ext>
            </a:extLst>
          </p:cNvPr>
          <p:cNvSpPr txBox="1"/>
          <p:nvPr/>
        </p:nvSpPr>
        <p:spPr>
          <a:xfrm>
            <a:off x="143819" y="36528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7E7F8-A456-1A50-EF03-8FD46EB37AB5}"/>
              </a:ext>
            </a:extLst>
          </p:cNvPr>
          <p:cNvSpPr txBox="1"/>
          <p:nvPr/>
        </p:nvSpPr>
        <p:spPr>
          <a:xfrm>
            <a:off x="4139071" y="35278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1B40E9-C490-E2A1-8F13-64358135486D}"/>
              </a:ext>
            </a:extLst>
          </p:cNvPr>
          <p:cNvSpPr txBox="1"/>
          <p:nvPr/>
        </p:nvSpPr>
        <p:spPr>
          <a:xfrm>
            <a:off x="8116892" y="33906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</p:txBody>
      </p:sp>
      <p:pic>
        <p:nvPicPr>
          <p:cNvPr id="30" name="Picture 29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6FCAAB03-63B5-0F39-976B-C45059545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661" y="3667020"/>
            <a:ext cx="3052379" cy="26775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0F98E6-8FFE-9B63-423E-DB7E1BB71FBC}"/>
              </a:ext>
            </a:extLst>
          </p:cNvPr>
          <p:cNvSpPr txBox="1"/>
          <p:nvPr/>
        </p:nvSpPr>
        <p:spPr>
          <a:xfrm>
            <a:off x="1814796" y="6206099"/>
            <a:ext cx="102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in cell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E49464-5A91-2192-7762-02227094E834}"/>
              </a:ext>
            </a:extLst>
          </p:cNvPr>
          <p:cNvSpPr txBox="1"/>
          <p:nvPr/>
        </p:nvSpPr>
        <p:spPr>
          <a:xfrm rot="16200000">
            <a:off x="-373537" y="4795674"/>
            <a:ext cx="1745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63F20-8E64-3200-184E-318D416E218E}"/>
              </a:ext>
            </a:extLst>
          </p:cNvPr>
          <p:cNvSpPr txBox="1"/>
          <p:nvPr/>
        </p:nvSpPr>
        <p:spPr>
          <a:xfrm>
            <a:off x="5817849" y="6181375"/>
            <a:ext cx="102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in cell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607722-0513-C620-15D6-1D2DBCDDA0A7}"/>
              </a:ext>
            </a:extLst>
          </p:cNvPr>
          <p:cNvSpPr txBox="1"/>
          <p:nvPr/>
        </p:nvSpPr>
        <p:spPr>
          <a:xfrm rot="16200000">
            <a:off x="3629516" y="4770950"/>
            <a:ext cx="1745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A591BE-F1F0-264B-7328-86F2FC9AA1AF}"/>
              </a:ext>
            </a:extLst>
          </p:cNvPr>
          <p:cNvSpPr txBox="1"/>
          <p:nvPr/>
        </p:nvSpPr>
        <p:spPr>
          <a:xfrm>
            <a:off x="9747692" y="6229223"/>
            <a:ext cx="102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Height in cell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D03E03-5B41-C97C-D29E-9B3864217AA1}"/>
              </a:ext>
            </a:extLst>
          </p:cNvPr>
          <p:cNvSpPr txBox="1"/>
          <p:nvPr/>
        </p:nvSpPr>
        <p:spPr>
          <a:xfrm rot="16200000">
            <a:off x="7559359" y="4818798"/>
            <a:ext cx="1745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Plasma propagation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25C0D2-BCD4-665E-97D7-E52A0A433C48}"/>
              </a:ext>
            </a:extLst>
          </p:cNvPr>
          <p:cNvSpPr txBox="1"/>
          <p:nvPr/>
        </p:nvSpPr>
        <p:spPr>
          <a:xfrm>
            <a:off x="7804240" y="1511349"/>
            <a:ext cx="4275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Other factors may affect – </a:t>
            </a:r>
            <a:r>
              <a:rPr lang="en-US" sz="1400" dirty="0" err="1"/>
              <a:t>eg.successive</a:t>
            </a:r>
            <a:r>
              <a:rPr lang="en-US" sz="1400" dirty="0"/>
              <a:t> hits in nearby</a:t>
            </a:r>
          </a:p>
          <a:p>
            <a:r>
              <a:rPr lang="en-US" sz="1400" dirty="0"/>
              <a:t>Cells – maybe apply a correction factor here </a:t>
            </a:r>
            <a:r>
              <a:rPr lang="en-US" sz="1400" dirty="0" err="1"/>
              <a:t>aswell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04E81E-426E-22B3-209D-154C1183E5DC}"/>
              </a:ext>
            </a:extLst>
          </p:cNvPr>
          <p:cNvSpPr txBox="1"/>
          <p:nvPr/>
        </p:nvSpPr>
        <p:spPr>
          <a:xfrm>
            <a:off x="7776849" y="2372162"/>
            <a:ext cx="3329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Evidence for decelerating plasma</a:t>
            </a:r>
          </a:p>
          <a:p>
            <a:r>
              <a:rPr lang="en-US" sz="1400" dirty="0"/>
              <a:t>Small correction factor could be added like </a:t>
            </a:r>
          </a:p>
          <a:p>
            <a:r>
              <a:rPr lang="en-US" sz="1400" dirty="0"/>
              <a:t>In nemo 3 </a:t>
            </a:r>
          </a:p>
        </p:txBody>
      </p:sp>
    </p:spTree>
    <p:extLst>
      <p:ext uri="{BB962C8B-B14F-4D97-AF65-F5344CB8AC3E}">
        <p14:creationId xmlns:p14="http://schemas.microsoft.com/office/powerpoint/2010/main" val="16251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76012B-CE63-75C4-8EA9-61D280C0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F5A4E-D3CA-2AC8-604D-0E7BD07D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D7EA-8275-BD8B-D6C2-1039E5D5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AA10-6DA1-0644-ACEB-A4B4C89E5903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7F96D-E477-87A0-6BE3-15DD3D22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51E3C-1299-5A77-3AC7-91D8B971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7D7A18-895D-DD03-36D3-4073923E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added to nemo-3 read stuff on </a:t>
            </a:r>
            <a:r>
              <a:rPr lang="en-US" dirty="0" err="1"/>
              <a:t>docdb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CD3B7-5E34-5A52-F390-3EF5C7FA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B4075-A483-4D29-B27A-EB5728AA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AA10-6DA1-0644-ACEB-A4B4C89E5903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0BFF2-1A1E-B423-C49B-DAD4CC70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08C80-1E1B-4990-7460-E2A9E06D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1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8B74681-A2B5-DF9D-FC55-1B855589EE7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3088" y="1225902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Vertical Position Reconstruction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5B6C9-747F-7172-F47C-05389EE176D2}"/>
              </a:ext>
            </a:extLst>
          </p:cNvPr>
          <p:cNvSpPr txBox="1"/>
          <p:nvPr/>
        </p:nvSpPr>
        <p:spPr>
          <a:xfrm>
            <a:off x="3580378" y="5152727"/>
            <a:ext cx="4682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SuperNEMO</a:t>
            </a:r>
            <a:r>
              <a:rPr lang="en-US" dirty="0"/>
              <a:t> Collaboration Meeting - Edinburgh </a:t>
            </a:r>
          </a:p>
          <a:p>
            <a:pPr algn="ctr"/>
            <a:r>
              <a:rPr lang="en-US" sz="1600" dirty="0"/>
              <a:t> 04/06/23</a:t>
            </a:r>
          </a:p>
          <a:p>
            <a:pPr algn="ctr"/>
            <a:r>
              <a:rPr lang="en-US" sz="1400" dirty="0"/>
              <a:t>Sam Pratt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A7262-4612-04E9-52B8-595A45D17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88" y="2492766"/>
            <a:ext cx="2206270" cy="2220978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420E00-FA24-3094-00ED-B87B44BA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57" y="2543216"/>
            <a:ext cx="2291956" cy="217052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58BCD-0824-1206-75BF-3EEF94CF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525E-0FF8-F64F-A65B-3787A6E7FC56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E54D547-6F3F-B0E2-2705-6945A5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80ED0E-6665-609B-3634-234F5765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6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6A23-F3A1-52C6-723E-AB369301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E968-DDD3-9749-9A51-B3A08E03FFA6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057B-34A3-0E6D-7818-A26DA61E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5484C-4D01-EBAC-42CC-DF8D748F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E987D29-2252-584D-97CF-A47974D6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72" y="1465465"/>
            <a:ext cx="11579255" cy="5223693"/>
          </a:xfrm>
        </p:spPr>
        <p:txBody>
          <a:bodyPr/>
          <a:lstStyle/>
          <a:p>
            <a:r>
              <a:rPr lang="en-US" dirty="0" err="1"/>
              <a:t>SuperNEMO</a:t>
            </a:r>
            <a:r>
              <a:rPr lang="en-US" dirty="0"/>
              <a:t> tracker cells are used to measure e- position in detector</a:t>
            </a:r>
          </a:p>
          <a:p>
            <a:endParaRPr lang="en-US" dirty="0"/>
          </a:p>
          <a:p>
            <a:r>
              <a:rPr lang="en-US" dirty="0"/>
              <a:t>Timestamps used to calculate vertical position can be faulty</a:t>
            </a:r>
          </a:p>
          <a:p>
            <a:endParaRPr lang="en-US" dirty="0"/>
          </a:p>
          <a:p>
            <a:r>
              <a:rPr lang="en-US" dirty="0"/>
              <a:t>How do we recover position measurements in these cases?</a:t>
            </a:r>
          </a:p>
          <a:p>
            <a:endParaRPr lang="en-US" dirty="0"/>
          </a:p>
          <a:p>
            <a:r>
              <a:rPr lang="en-US" dirty="0"/>
              <a:t>How do we assess the uncertainty on these positions?</a:t>
            </a:r>
          </a:p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6DCAE40-BCC4-E3DB-C507-1D8A41B0370C}"/>
              </a:ext>
            </a:extLst>
          </p:cNvPr>
          <p:cNvSpPr txBox="1">
            <a:spLocks/>
          </p:cNvSpPr>
          <p:nvPr/>
        </p:nvSpPr>
        <p:spPr>
          <a:xfrm>
            <a:off x="458772" y="168842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Tracker Timestamp Overview</a:t>
            </a:r>
          </a:p>
        </p:txBody>
      </p:sp>
    </p:spTree>
    <p:extLst>
      <p:ext uri="{BB962C8B-B14F-4D97-AF65-F5344CB8AC3E}">
        <p14:creationId xmlns:p14="http://schemas.microsoft.com/office/powerpoint/2010/main" val="28945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22669-ED5E-4BA6-612C-56B73789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5699-1CE4-694F-ACC7-0374A5F62570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2C033-F2A0-A0C7-D91B-89D10DBF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1787-B7E0-C0E4-DD83-229BF2B5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F35C543-2A34-5FB9-807E-17F9DE5F3EFF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Tracker Cell</a:t>
            </a:r>
          </a:p>
        </p:txBody>
      </p:sp>
      <p:pic>
        <p:nvPicPr>
          <p:cNvPr id="8" name="Content Placeholder 9" descr="Content Placeholder 9">
            <a:extLst>
              <a:ext uri="{FF2B5EF4-FFF2-40B4-BE49-F238E27FC236}">
                <a16:creationId xmlns:a16="http://schemas.microsoft.com/office/drawing/2014/main" id="{D3C2E50B-A402-EDEB-2984-9E99D621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>
            <a:off x="-814955" y="3124280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5CB78C71-D2D8-7A52-B3D5-5FC713958586}"/>
              </a:ext>
            </a:extLst>
          </p:cNvPr>
          <p:cNvSpPr/>
          <p:nvPr/>
        </p:nvSpPr>
        <p:spPr>
          <a:xfrm flipV="1">
            <a:off x="939590" y="4119992"/>
            <a:ext cx="1400990" cy="95161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tar">
            <a:extLst>
              <a:ext uri="{FF2B5EF4-FFF2-40B4-BE49-F238E27FC236}">
                <a16:creationId xmlns:a16="http://schemas.microsoft.com/office/drawing/2014/main" id="{6AB020FF-9F14-63D6-F998-8BE3067E8870}"/>
              </a:ext>
            </a:extLst>
          </p:cNvPr>
          <p:cNvSpPr/>
          <p:nvPr/>
        </p:nvSpPr>
        <p:spPr>
          <a:xfrm rot="18900000">
            <a:off x="1383770" y="4360625"/>
            <a:ext cx="513503" cy="42908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e-">
            <a:extLst>
              <a:ext uri="{FF2B5EF4-FFF2-40B4-BE49-F238E27FC236}">
                <a16:creationId xmlns:a16="http://schemas.microsoft.com/office/drawing/2014/main" id="{2585B4A8-11A9-A32D-5E46-ACA79B202635}"/>
              </a:ext>
            </a:extLst>
          </p:cNvPr>
          <p:cNvSpPr txBox="1"/>
          <p:nvPr/>
        </p:nvSpPr>
        <p:spPr>
          <a:xfrm>
            <a:off x="666394" y="4960934"/>
            <a:ext cx="28787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e-</a:t>
            </a:r>
          </a:p>
        </p:txBody>
      </p:sp>
      <p:sp>
        <p:nvSpPr>
          <p:cNvPr id="12" name="Arrow">
            <a:extLst>
              <a:ext uri="{FF2B5EF4-FFF2-40B4-BE49-F238E27FC236}">
                <a16:creationId xmlns:a16="http://schemas.microsoft.com/office/drawing/2014/main" id="{C4DEFAE8-21D4-D85C-CB6C-B19A616A0F6F}"/>
              </a:ext>
            </a:extLst>
          </p:cNvPr>
          <p:cNvSpPr/>
          <p:nvPr/>
        </p:nvSpPr>
        <p:spPr>
          <a:xfrm rot="16200000">
            <a:off x="220456" y="2728759"/>
            <a:ext cx="2851917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Arrow">
            <a:extLst>
              <a:ext uri="{FF2B5EF4-FFF2-40B4-BE49-F238E27FC236}">
                <a16:creationId xmlns:a16="http://schemas.microsoft.com/office/drawing/2014/main" id="{03C2EC12-C26F-09D7-0649-6B94963BFF1B}"/>
              </a:ext>
            </a:extLst>
          </p:cNvPr>
          <p:cNvSpPr/>
          <p:nvPr/>
        </p:nvSpPr>
        <p:spPr>
          <a:xfrm rot="5400000">
            <a:off x="1192488" y="5181190"/>
            <a:ext cx="923096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Arrow">
            <a:extLst>
              <a:ext uri="{FF2B5EF4-FFF2-40B4-BE49-F238E27FC236}">
                <a16:creationId xmlns:a16="http://schemas.microsoft.com/office/drawing/2014/main" id="{F5FFB52A-2500-A178-AB21-A37C72DAFC70}"/>
              </a:ext>
            </a:extLst>
          </p:cNvPr>
          <p:cNvSpPr/>
          <p:nvPr/>
        </p:nvSpPr>
        <p:spPr>
          <a:xfrm rot="16200000">
            <a:off x="1183344" y="3693170"/>
            <a:ext cx="923096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9BBDC-64DC-24AC-EF6C-26C3BCBAFB76}"/>
              </a:ext>
            </a:extLst>
          </p:cNvPr>
          <p:cNvSpPr txBox="1"/>
          <p:nvPr/>
        </p:nvSpPr>
        <p:spPr>
          <a:xfrm>
            <a:off x="1190601" y="784828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367DC-B1FE-AD6F-9E84-EF0704AB7FB4}"/>
              </a:ext>
            </a:extLst>
          </p:cNvPr>
          <p:cNvSpPr txBox="1"/>
          <p:nvPr/>
        </p:nvSpPr>
        <p:spPr>
          <a:xfrm>
            <a:off x="1126418" y="6135093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E959F-D4A5-AC76-08E2-1C0D113C7DD7}"/>
              </a:ext>
            </a:extLst>
          </p:cNvPr>
          <p:cNvSpPr txBox="1"/>
          <p:nvPr/>
        </p:nvSpPr>
        <p:spPr>
          <a:xfrm rot="16200000">
            <a:off x="1120527" y="3545530"/>
            <a:ext cx="135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Anode Wire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F6C44-6A36-9940-5441-9D7F229F624A}"/>
              </a:ext>
            </a:extLst>
          </p:cNvPr>
          <p:cNvSpPr txBox="1"/>
          <p:nvPr/>
        </p:nvSpPr>
        <p:spPr>
          <a:xfrm>
            <a:off x="2311920" y="2797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6ED01-9849-6919-325A-E90B00F6B51D}"/>
              </a:ext>
            </a:extLst>
          </p:cNvPr>
          <p:cNvSpPr txBox="1"/>
          <p:nvPr/>
        </p:nvSpPr>
        <p:spPr>
          <a:xfrm>
            <a:off x="3182112" y="1257670"/>
            <a:ext cx="37330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 Passes through cell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Avalanche triggered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Plasma propagates along anode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Plasma reaches both cathode ends</a:t>
            </a:r>
          </a:p>
        </p:txBody>
      </p:sp>
    </p:spTree>
    <p:extLst>
      <p:ext uri="{BB962C8B-B14F-4D97-AF65-F5344CB8AC3E}">
        <p14:creationId xmlns:p14="http://schemas.microsoft.com/office/powerpoint/2010/main" val="18321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BE736-A716-0780-7371-5D78B3CF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CD27-88D8-F947-A16E-3EE5ACAF94B5}" type="datetime1">
              <a:rPr lang="en-GB" smtClean="0"/>
              <a:t>24/07/2023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E815E-2958-5523-F854-056A864A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Position Reconstruction – Edinburgh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C61E-B645-317B-E75D-168B5C12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72B7-0E1B-194B-BC37-88CC05C636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A1B087B-3AB2-8A72-BEBF-17C3B11E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56" y="106798"/>
            <a:ext cx="10420684" cy="43042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Tracker Cell timestamps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1A45F-60BB-99D1-CBC7-57FB1F67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18" y="933111"/>
            <a:ext cx="4563379" cy="27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E55D4-2571-7B01-F9A9-40FFE4E3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452" y="3781429"/>
            <a:ext cx="4563379" cy="2722996"/>
          </a:xfrm>
          <a:prstGeom prst="rect">
            <a:avLst/>
          </a:prstGeom>
        </p:spPr>
      </p:pic>
      <p:pic>
        <p:nvPicPr>
          <p:cNvPr id="10" name="Content Placeholder 9" descr="Content Placeholder 9">
            <a:extLst>
              <a:ext uri="{FF2B5EF4-FFF2-40B4-BE49-F238E27FC236}">
                <a16:creationId xmlns:a16="http://schemas.microsoft.com/office/drawing/2014/main" id="{A67ACC09-1C88-2860-98FD-CD076FC6FC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3" t="40305"/>
          <a:stretch>
            <a:fillRect/>
          </a:stretch>
        </p:blipFill>
        <p:spPr>
          <a:xfrm rot="16200000">
            <a:off x="-814955" y="3124280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86461F05-CAF5-0FB4-FA55-5B43B6673B5C}"/>
              </a:ext>
            </a:extLst>
          </p:cNvPr>
          <p:cNvSpPr/>
          <p:nvPr/>
        </p:nvSpPr>
        <p:spPr>
          <a:xfrm flipV="1">
            <a:off x="939590" y="4119992"/>
            <a:ext cx="1400990" cy="95161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Star">
            <a:extLst>
              <a:ext uri="{FF2B5EF4-FFF2-40B4-BE49-F238E27FC236}">
                <a16:creationId xmlns:a16="http://schemas.microsoft.com/office/drawing/2014/main" id="{F3A94B8D-A938-D8DC-2A51-8F7DE6011F6F}"/>
              </a:ext>
            </a:extLst>
          </p:cNvPr>
          <p:cNvSpPr/>
          <p:nvPr/>
        </p:nvSpPr>
        <p:spPr>
          <a:xfrm rot="18900000">
            <a:off x="1383770" y="4360625"/>
            <a:ext cx="513503" cy="42908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e-">
            <a:extLst>
              <a:ext uri="{FF2B5EF4-FFF2-40B4-BE49-F238E27FC236}">
                <a16:creationId xmlns:a16="http://schemas.microsoft.com/office/drawing/2014/main" id="{D404468D-8525-C271-7154-88982DA672FC}"/>
              </a:ext>
            </a:extLst>
          </p:cNvPr>
          <p:cNvSpPr txBox="1"/>
          <p:nvPr/>
        </p:nvSpPr>
        <p:spPr>
          <a:xfrm>
            <a:off x="666394" y="4960934"/>
            <a:ext cx="28787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e-</a:t>
            </a:r>
          </a:p>
        </p:txBody>
      </p:sp>
      <p:sp>
        <p:nvSpPr>
          <p:cNvPr id="14" name="Arrow">
            <a:extLst>
              <a:ext uri="{FF2B5EF4-FFF2-40B4-BE49-F238E27FC236}">
                <a16:creationId xmlns:a16="http://schemas.microsoft.com/office/drawing/2014/main" id="{8031117E-6B6A-79D8-B7F2-E9DC7EB49990}"/>
              </a:ext>
            </a:extLst>
          </p:cNvPr>
          <p:cNvSpPr/>
          <p:nvPr/>
        </p:nvSpPr>
        <p:spPr>
          <a:xfrm rot="16200000">
            <a:off x="220456" y="2728759"/>
            <a:ext cx="2851917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EBE63BDF-D84E-429E-5A0D-A67BFAB35918}"/>
              </a:ext>
            </a:extLst>
          </p:cNvPr>
          <p:cNvSpPr/>
          <p:nvPr/>
        </p:nvSpPr>
        <p:spPr>
          <a:xfrm rot="5400000">
            <a:off x="1192488" y="5181190"/>
            <a:ext cx="923096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2F36C-5576-320E-BAA6-D2C85233E8EF}"/>
                  </a:ext>
                </a:extLst>
              </p:cNvPr>
              <p:cNvSpPr txBox="1"/>
              <p:nvPr/>
            </p:nvSpPr>
            <p:spPr>
              <a:xfrm>
                <a:off x="8345127" y="1483233"/>
                <a:ext cx="3367184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    - </a:t>
                </a:r>
                <a:r>
                  <a:rPr lang="en-US" sz="1600" dirty="0"/>
                  <a:t>avalanche reaches anode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      - </a:t>
                </a:r>
                <a:r>
                  <a:rPr lang="en-US" sz="1600" dirty="0"/>
                  <a:t>change in cathode potential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- </a:t>
                </a:r>
                <a:r>
                  <a:rPr lang="en-US" sz="1600" dirty="0"/>
                  <a:t>change in anode potential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      - </a:t>
                </a:r>
                <a:r>
                  <a:rPr lang="en-US" sz="1600" dirty="0"/>
                  <a:t>change cathode potential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- </a:t>
                </a:r>
                <a:r>
                  <a:rPr lang="en-US" sz="1600" dirty="0"/>
                  <a:t>change in anode potential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2F36C-5576-320E-BAA6-D2C85233E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127" y="1483233"/>
                <a:ext cx="3367184" cy="3877985"/>
              </a:xfrm>
              <a:prstGeom prst="rect">
                <a:avLst/>
              </a:prstGeom>
              <a:blipFill>
                <a:blip r:embed="rId5"/>
                <a:stretch>
                  <a:fillRect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">
            <a:extLst>
              <a:ext uri="{FF2B5EF4-FFF2-40B4-BE49-F238E27FC236}">
                <a16:creationId xmlns:a16="http://schemas.microsoft.com/office/drawing/2014/main" id="{56AB4003-4501-3446-3CC4-8A30EF6F514B}"/>
              </a:ext>
            </a:extLst>
          </p:cNvPr>
          <p:cNvSpPr/>
          <p:nvPr/>
        </p:nvSpPr>
        <p:spPr>
          <a:xfrm rot="16200000">
            <a:off x="1192488" y="3693170"/>
            <a:ext cx="923096" cy="320823"/>
          </a:xfrm>
          <a:prstGeom prst="rightArrow">
            <a:avLst>
              <a:gd name="adj1" fmla="val 33079"/>
              <a:gd name="adj2" fmla="val 119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AFBE05-C81D-AFA9-A94B-FD2B76FAA023}"/>
              </a:ext>
            </a:extLst>
          </p:cNvPr>
          <p:cNvSpPr/>
          <p:nvPr/>
        </p:nvSpPr>
        <p:spPr>
          <a:xfrm>
            <a:off x="3985809" y="4801027"/>
            <a:ext cx="324831" cy="369332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304614-829E-0D2C-399A-A4D038837FBC}"/>
              </a:ext>
            </a:extLst>
          </p:cNvPr>
          <p:cNvSpPr/>
          <p:nvPr/>
        </p:nvSpPr>
        <p:spPr>
          <a:xfrm>
            <a:off x="4494873" y="4299381"/>
            <a:ext cx="434009" cy="1058587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11E2FF-D5EC-2D07-3885-07CDF48B715A}"/>
              </a:ext>
            </a:extLst>
          </p:cNvPr>
          <p:cNvSpPr/>
          <p:nvPr/>
        </p:nvSpPr>
        <p:spPr>
          <a:xfrm>
            <a:off x="4538024" y="1416347"/>
            <a:ext cx="434009" cy="1866034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CC2C3D-F667-F71A-B464-C21FD10863DB}"/>
              </a:ext>
            </a:extLst>
          </p:cNvPr>
          <p:cNvSpPr/>
          <p:nvPr/>
        </p:nvSpPr>
        <p:spPr>
          <a:xfrm>
            <a:off x="5911773" y="4334589"/>
            <a:ext cx="434009" cy="1058587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AF6FCF-24BD-AD15-E736-95147C51674D}"/>
              </a:ext>
            </a:extLst>
          </p:cNvPr>
          <p:cNvSpPr/>
          <p:nvPr/>
        </p:nvSpPr>
        <p:spPr>
          <a:xfrm>
            <a:off x="5923780" y="1439632"/>
            <a:ext cx="434009" cy="1866034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EA947B-4ED0-A8A9-FA2A-1D6F89750236}"/>
              </a:ext>
            </a:extLst>
          </p:cNvPr>
          <p:cNvSpPr txBox="1"/>
          <p:nvPr/>
        </p:nvSpPr>
        <p:spPr>
          <a:xfrm>
            <a:off x="1190601" y="784828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F00B4B-39C0-788B-2614-CC748B03351F}"/>
              </a:ext>
            </a:extLst>
          </p:cNvPr>
          <p:cNvSpPr txBox="1"/>
          <p:nvPr/>
        </p:nvSpPr>
        <p:spPr>
          <a:xfrm>
            <a:off x="1126418" y="6135093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EE927-3C37-2CA6-FBF7-C0DA3F7C2CC7}"/>
              </a:ext>
            </a:extLst>
          </p:cNvPr>
          <p:cNvSpPr txBox="1"/>
          <p:nvPr/>
        </p:nvSpPr>
        <p:spPr>
          <a:xfrm>
            <a:off x="2311920" y="2797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896320-50F4-9EAC-9280-EA4FA19F848F}"/>
              </a:ext>
            </a:extLst>
          </p:cNvPr>
          <p:cNvSpPr/>
          <p:nvPr/>
        </p:nvSpPr>
        <p:spPr>
          <a:xfrm>
            <a:off x="4730165" y="928664"/>
            <a:ext cx="1747603" cy="25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10B126-0F19-175D-5716-11A839726F83}"/>
              </a:ext>
            </a:extLst>
          </p:cNvPr>
          <p:cNvSpPr/>
          <p:nvPr/>
        </p:nvSpPr>
        <p:spPr>
          <a:xfrm>
            <a:off x="4665149" y="3761365"/>
            <a:ext cx="1747603" cy="25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1B66-6FEB-0D63-7CC8-111BB984E069}"/>
              </a:ext>
            </a:extLst>
          </p:cNvPr>
          <p:cNvSpPr txBox="1"/>
          <p:nvPr/>
        </p:nvSpPr>
        <p:spPr>
          <a:xfrm>
            <a:off x="4069156" y="834925"/>
            <a:ext cx="29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Differentiated Cathode Signal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F5A875-2D41-5CC4-9537-DF28FE956D98}"/>
              </a:ext>
            </a:extLst>
          </p:cNvPr>
          <p:cNvSpPr txBox="1"/>
          <p:nvPr/>
        </p:nvSpPr>
        <p:spPr>
          <a:xfrm>
            <a:off x="4069156" y="3700241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Differentiated Anodic Signal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11C68C-93DF-59CA-A80D-4D3ABE2A5019}"/>
              </a:ext>
            </a:extLst>
          </p:cNvPr>
          <p:cNvSpPr/>
          <p:nvPr/>
        </p:nvSpPr>
        <p:spPr>
          <a:xfrm>
            <a:off x="8345126" y="1483233"/>
            <a:ext cx="3188158" cy="37536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8DDFA-9CD9-E63C-A0B2-C51912063B93}"/>
              </a:ext>
            </a:extLst>
          </p:cNvPr>
          <p:cNvSpPr/>
          <p:nvPr/>
        </p:nvSpPr>
        <p:spPr>
          <a:xfrm>
            <a:off x="8354568" y="2507027"/>
            <a:ext cx="3188158" cy="915199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F8C604-5E92-3B4C-D90B-38B012878545}"/>
              </a:ext>
            </a:extLst>
          </p:cNvPr>
          <p:cNvSpPr/>
          <p:nvPr/>
        </p:nvSpPr>
        <p:spPr>
          <a:xfrm>
            <a:off x="8342404" y="4114946"/>
            <a:ext cx="3188158" cy="94989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5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1" grpId="0" animBg="1"/>
      <p:bldP spid="22" grpId="0" animBg="1"/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38675</TotalTime>
  <Words>1781</Words>
  <Application>Microsoft Macintosh PowerPoint</Application>
  <PresentationFormat>Widescreen</PresentationFormat>
  <Paragraphs>463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Google Sans</vt:lpstr>
      <vt:lpstr>LMRoman10</vt:lpstr>
      <vt:lpstr>Verdana</vt:lpstr>
      <vt:lpstr>1_Office Theme</vt:lpstr>
      <vt:lpstr>Vertical Position Reconstruction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Tracker Cell timestamps</vt:lpstr>
      <vt:lpstr>PowerPoint Presentation</vt:lpstr>
      <vt:lpstr>PowerPoint Presentation</vt:lpstr>
      <vt:lpstr>PowerPoint Presentation</vt:lpstr>
      <vt:lpstr>Using anode timestamps as replacements </vt:lpstr>
      <vt:lpstr>PowerPoint Presentation</vt:lpstr>
      <vt:lpstr>PowerPoint Presentation</vt:lpstr>
      <vt:lpstr>Height calculation</vt:lpstr>
      <vt:lpstr>Effect of successive hits on plasma propagation time</vt:lpstr>
      <vt:lpstr>Summary</vt:lpstr>
      <vt:lpstr>Backup Slides</vt:lpstr>
      <vt:lpstr>Voltage Signals</vt:lpstr>
      <vt:lpstr>Avalanche Overview</vt:lpstr>
      <vt:lpstr>Timestamps Overview</vt:lpstr>
      <vt:lpstr>Variables affecting longitudinal resolution</vt:lpstr>
      <vt:lpstr>Non-constant plasma velocity</vt:lpstr>
      <vt:lpstr>Effect of successive hits on plasma propagation time</vt:lpstr>
      <vt:lpstr>Plasma propagation times</vt:lpstr>
      <vt:lpstr>Plasma propagation time</vt:lpstr>
      <vt:lpstr>Cathode Timestamps</vt:lpstr>
      <vt:lpstr>Plasma propagation time </vt:lpstr>
      <vt:lpstr>PowerPoint Presentation</vt:lpstr>
      <vt:lpstr>Height correction</vt:lpstr>
      <vt:lpstr>PowerPoint Presentation</vt:lpstr>
      <vt:lpstr>Fringes</vt:lpstr>
      <vt:lpstr>PowerPoint Presentation</vt:lpstr>
      <vt:lpstr>Non-constant plasma velocity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Pratt</dc:creator>
  <cp:lastModifiedBy>Sam Pratt</cp:lastModifiedBy>
  <cp:revision>28</cp:revision>
  <dcterms:created xsi:type="dcterms:W3CDTF">2023-03-15T08:34:29Z</dcterms:created>
  <dcterms:modified xsi:type="dcterms:W3CDTF">2023-07-31T10:15:25Z</dcterms:modified>
</cp:coreProperties>
</file>